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57" r:id="rId4"/>
    <p:sldId id="260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4"/>
    <p:restoredTop sz="94640"/>
  </p:normalViewPr>
  <p:slideViewPr>
    <p:cSldViewPr snapToGrid="0" snapToObjects="1">
      <p:cViewPr>
        <p:scale>
          <a:sx n="95" d="100"/>
          <a:sy n="95" d="100"/>
        </p:scale>
        <p:origin x="-18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pPr/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pPr/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8/5/2018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8/5/2018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8/5/2018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/>
              <a:t>8/5/2018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pPr/>
              <a:t>8/5/2018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pPr/>
              <a:t>8/5/2018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/>
              <a:pPr/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500B3F-00B5-EC4D-8111-9DF32252BE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way(s) forward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132DD8-EF49-6A46-A1CD-F11C8CBC49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Decisions facing West End United Methodist Church</a:t>
            </a:r>
          </a:p>
          <a:p>
            <a:r>
              <a:rPr lang="en-US" dirty="0"/>
              <a:t>Post-General Conference February 2019</a:t>
            </a:r>
          </a:p>
        </p:txBody>
      </p:sp>
    </p:spTree>
    <p:extLst>
      <p:ext uri="{BB962C8B-B14F-4D97-AF65-F5344CB8AC3E}">
        <p14:creationId xmlns:p14="http://schemas.microsoft.com/office/powerpoint/2010/main" val="126701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206FB38-9FBA-6045-9D54-4D2D672BF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5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813EA-CDA7-1840-BD98-5AB0C6D4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Way(s)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12C1FF-EB9D-C04E-B11B-4920486DB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26771"/>
            <a:ext cx="9601200" cy="3907971"/>
          </a:xfrm>
        </p:spPr>
        <p:txBody>
          <a:bodyPr>
            <a:noAutofit/>
          </a:bodyPr>
          <a:lstStyle/>
          <a:p>
            <a:r>
              <a:rPr lang="en-US" sz="2800" dirty="0"/>
              <a:t>General Conference has many options</a:t>
            </a:r>
          </a:p>
          <a:p>
            <a:pPr lvl="1"/>
            <a:r>
              <a:rPr lang="en-US" sz="2800" dirty="0"/>
              <a:t>It could adopt the One Church Plan, as advanced by Way Forward Commission &amp; recommended by Council of Bishops</a:t>
            </a:r>
          </a:p>
          <a:p>
            <a:pPr lvl="1"/>
            <a:r>
              <a:rPr lang="en-US" sz="2800" dirty="0"/>
              <a:t>It could adopt either of the other plans advanced by the Way Forward Commission</a:t>
            </a:r>
          </a:p>
          <a:p>
            <a:pPr lvl="2"/>
            <a:r>
              <a:rPr lang="en-US" sz="2600" dirty="0"/>
              <a:t>Connectional Conference Plan</a:t>
            </a:r>
          </a:p>
          <a:p>
            <a:pPr lvl="2"/>
            <a:r>
              <a:rPr lang="en-US" sz="2600" dirty="0"/>
              <a:t>Traditionalist Plan</a:t>
            </a:r>
          </a:p>
          <a:p>
            <a:pPr lvl="1"/>
            <a:r>
              <a:rPr lang="en-US" sz="2800" dirty="0"/>
              <a:t>It could deadlock</a:t>
            </a:r>
          </a:p>
          <a:p>
            <a:r>
              <a:rPr lang="en-US" sz="2800" dirty="0"/>
              <a:t>Each of these paths has implications for our church</a:t>
            </a:r>
          </a:p>
        </p:txBody>
      </p:sp>
    </p:spTree>
    <p:extLst>
      <p:ext uri="{BB962C8B-B14F-4D97-AF65-F5344CB8AC3E}">
        <p14:creationId xmlns:p14="http://schemas.microsoft.com/office/powerpoint/2010/main" val="29416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CB034-F7C6-E049-9E46-ADECD51A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Church Plan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8044972-E9E5-1D44-B9E9-9DA56880C7F1}"/>
              </a:ext>
            </a:extLst>
          </p:cNvPr>
          <p:cNvSpPr/>
          <p:nvPr/>
        </p:nvSpPr>
        <p:spPr>
          <a:xfrm>
            <a:off x="1529255" y="1670581"/>
            <a:ext cx="5834367" cy="3401599"/>
          </a:xfrm>
          <a:prstGeom prst="rect">
            <a:avLst/>
          </a:prstGeom>
          <a:solidFill>
            <a:schemeClr val="accent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“Practices among vital churches need room to thrive”</a:t>
            </a:r>
          </a:p>
          <a:p>
            <a:pPr algn="ctr"/>
            <a:endParaRPr lang="en-US" sz="2800" dirty="0">
              <a:solidFill>
                <a:schemeClr val="bg2"/>
              </a:solidFill>
            </a:endParaRPr>
          </a:p>
          <a:p>
            <a:pPr algn="ctr"/>
            <a:r>
              <a:rPr lang="en-US" sz="2800" dirty="0">
                <a:solidFill>
                  <a:schemeClr val="bg2"/>
                </a:solidFill>
              </a:rPr>
              <a:t>Removes present Discipline language re ordination &amp; marriage</a:t>
            </a:r>
          </a:p>
          <a:p>
            <a:pPr algn="ctr"/>
            <a:endParaRPr lang="en-US" sz="2800" dirty="0">
              <a:solidFill>
                <a:schemeClr val="bg2"/>
              </a:solidFill>
            </a:endParaRPr>
          </a:p>
          <a:p>
            <a:pPr algn="ctr"/>
            <a:r>
              <a:rPr lang="en-US" sz="2800" dirty="0">
                <a:solidFill>
                  <a:schemeClr val="bg2"/>
                </a:solidFill>
              </a:rPr>
              <a:t>Voting is kept to a minimum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2001DC-583C-BE49-88A9-EFB31B49BE60}"/>
              </a:ext>
            </a:extLst>
          </p:cNvPr>
          <p:cNvSpPr/>
          <p:nvPr/>
        </p:nvSpPr>
        <p:spPr>
          <a:xfrm>
            <a:off x="3333844" y="2574468"/>
            <a:ext cx="5834367" cy="3401599"/>
          </a:xfrm>
          <a:prstGeom prst="rect">
            <a:avLst/>
          </a:prstGeom>
          <a:solidFill>
            <a:schemeClr val="accent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bg2"/>
                </a:solidFill>
              </a:rPr>
              <a:t>OUR CHURCH</a:t>
            </a:r>
          </a:p>
          <a:p>
            <a:pPr algn="ctr"/>
            <a:endParaRPr lang="en-US" sz="2800" b="1" u="sng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We could amend wedding policies re building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No decision required re pastors performing marriage ceremonies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No voting required, but…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B6C1F2-2BBE-F44C-A2E6-F8C865943399}"/>
              </a:ext>
            </a:extLst>
          </p:cNvPr>
          <p:cNvSpPr/>
          <p:nvPr/>
        </p:nvSpPr>
        <p:spPr>
          <a:xfrm>
            <a:off x="5709933" y="3371380"/>
            <a:ext cx="5834367" cy="3401599"/>
          </a:xfrm>
          <a:prstGeom prst="rect">
            <a:avLst/>
          </a:prstGeom>
          <a:solidFill>
            <a:schemeClr val="accent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u="sng" dirty="0">
              <a:solidFill>
                <a:schemeClr val="bg2"/>
              </a:solidFill>
            </a:endParaRPr>
          </a:p>
          <a:p>
            <a:pPr algn="ctr"/>
            <a:r>
              <a:rPr lang="en-US" sz="2800" b="1" u="sng" dirty="0">
                <a:solidFill>
                  <a:schemeClr val="bg2"/>
                </a:solidFill>
              </a:rPr>
              <a:t>OUR CLERGY</a:t>
            </a:r>
          </a:p>
          <a:p>
            <a:pPr algn="ctr"/>
            <a:endParaRPr lang="en-US" sz="2800" b="1" u="sng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TN Conference could ordain LGBT pastors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Require Board of Ordained Ministry recommendation &amp; clergy vote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Pastors may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2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CB034-F7C6-E049-9E46-ADECD51A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Connectional Conference Plan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8044972-E9E5-1D44-B9E9-9DA56880C7F1}"/>
              </a:ext>
            </a:extLst>
          </p:cNvPr>
          <p:cNvSpPr/>
          <p:nvPr/>
        </p:nvSpPr>
        <p:spPr>
          <a:xfrm>
            <a:off x="1529255" y="1670581"/>
            <a:ext cx="5834367" cy="340159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“Three values-based connectional conferences” replace five US jurisdictions</a:t>
            </a:r>
          </a:p>
          <a:p>
            <a:pPr algn="ctr"/>
            <a:endParaRPr lang="en-US" sz="2800" dirty="0">
              <a:solidFill>
                <a:schemeClr val="bg2"/>
              </a:solidFill>
            </a:endParaRPr>
          </a:p>
          <a:p>
            <a:pPr algn="ctr"/>
            <a:r>
              <a:rPr lang="en-US" sz="2800" dirty="0">
                <a:solidFill>
                  <a:schemeClr val="bg2"/>
                </a:solidFill>
              </a:rPr>
              <a:t>Requires most institutional change</a:t>
            </a:r>
          </a:p>
          <a:p>
            <a:pPr algn="ctr"/>
            <a:endParaRPr lang="en-US" sz="2800" dirty="0">
              <a:solidFill>
                <a:schemeClr val="bg2"/>
              </a:solidFill>
            </a:endParaRPr>
          </a:p>
          <a:p>
            <a:pPr algn="ctr"/>
            <a:r>
              <a:rPr lang="en-US" sz="2800" dirty="0">
                <a:solidFill>
                  <a:schemeClr val="bg2"/>
                </a:solidFill>
              </a:rPr>
              <a:t>Each connection writes its own Book of Discipline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2001DC-583C-BE49-88A9-EFB31B49BE60}"/>
              </a:ext>
            </a:extLst>
          </p:cNvPr>
          <p:cNvSpPr/>
          <p:nvPr/>
        </p:nvSpPr>
        <p:spPr>
          <a:xfrm>
            <a:off x="3333844" y="2574468"/>
            <a:ext cx="5834367" cy="340159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bg2"/>
                </a:solidFill>
              </a:rPr>
              <a:t>OUR CHURCH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We could vote to align with any connectional conference we choose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We could choose our marriage rules by connectional conference affiliation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Annual conferences choose, too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B6C1F2-2BBE-F44C-A2E6-F8C865943399}"/>
              </a:ext>
            </a:extLst>
          </p:cNvPr>
          <p:cNvSpPr/>
          <p:nvPr/>
        </p:nvSpPr>
        <p:spPr>
          <a:xfrm>
            <a:off x="5709933" y="3371380"/>
            <a:ext cx="5834367" cy="3401599"/>
          </a:xfrm>
          <a:prstGeom prst="rect">
            <a:avLst/>
          </a:prstGeom>
          <a:solidFill>
            <a:schemeClr val="accent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bg2"/>
                </a:solidFill>
              </a:rPr>
              <a:t>OUR CLERGY</a:t>
            </a:r>
          </a:p>
          <a:p>
            <a:pPr algn="ctr"/>
            <a:endParaRPr lang="en-US" sz="2800" b="1" u="sng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Clergy would align with the conference(s) of their choice &amp; abide by those ordination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Bishops would appoint considering connectional conference affiliation</a:t>
            </a:r>
          </a:p>
        </p:txBody>
      </p:sp>
    </p:spTree>
    <p:extLst>
      <p:ext uri="{BB962C8B-B14F-4D97-AF65-F5344CB8AC3E}">
        <p14:creationId xmlns:p14="http://schemas.microsoft.com/office/powerpoint/2010/main" val="17816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CB034-F7C6-E049-9E46-ADECD51A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Traditionalist Plan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8044972-E9E5-1D44-B9E9-9DA56880C7F1}"/>
              </a:ext>
            </a:extLst>
          </p:cNvPr>
          <p:cNvSpPr/>
          <p:nvPr/>
        </p:nvSpPr>
        <p:spPr>
          <a:xfrm>
            <a:off x="1529255" y="1670581"/>
            <a:ext cx="5834367" cy="3401599"/>
          </a:xfrm>
          <a:prstGeom prst="rect">
            <a:avLst/>
          </a:prstGeom>
          <a:solidFill>
            <a:schemeClr val="accent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2"/>
                </a:solidFill>
              </a:rPr>
              <a:t>Emerged at next-to-last meeting of Way Forward Commission</a:t>
            </a:r>
          </a:p>
          <a:p>
            <a:pPr algn="ctr"/>
            <a:endParaRPr lang="en-US" sz="2800" dirty="0">
              <a:solidFill>
                <a:schemeClr val="bg2"/>
              </a:solidFill>
            </a:endParaRPr>
          </a:p>
          <a:p>
            <a:pPr algn="ctr"/>
            <a:r>
              <a:rPr lang="en-US" sz="2800" dirty="0">
                <a:solidFill>
                  <a:schemeClr val="bg2"/>
                </a:solidFill>
              </a:rPr>
              <a:t>Requires least institutional change</a:t>
            </a:r>
          </a:p>
          <a:p>
            <a:pPr algn="ctr"/>
            <a:endParaRPr lang="en-US" sz="2800" dirty="0">
              <a:solidFill>
                <a:schemeClr val="bg2"/>
              </a:solidFill>
            </a:endParaRPr>
          </a:p>
          <a:p>
            <a:pPr algn="ctr"/>
            <a:r>
              <a:rPr lang="en-US" sz="2800" dirty="0">
                <a:solidFill>
                  <a:schemeClr val="bg2"/>
                </a:solidFill>
              </a:rPr>
              <a:t>Built on current Book of Discipline language re ordination &amp; marriage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2001DC-583C-BE49-88A9-EFB31B49BE60}"/>
              </a:ext>
            </a:extLst>
          </p:cNvPr>
          <p:cNvSpPr/>
          <p:nvPr/>
        </p:nvSpPr>
        <p:spPr>
          <a:xfrm>
            <a:off x="3333844" y="2574468"/>
            <a:ext cx="5834367" cy="3401599"/>
          </a:xfrm>
          <a:prstGeom prst="rect">
            <a:avLst/>
          </a:prstGeom>
          <a:solidFill>
            <a:schemeClr val="accent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bg2"/>
                </a:solidFill>
              </a:rPr>
              <a:t>OUR CHURCH</a:t>
            </a:r>
          </a:p>
          <a:p>
            <a:pPr algn="ctr"/>
            <a:endParaRPr lang="en-US" sz="2800" b="1" u="sng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Annual conferences would pledge to enforce LGBT language uniformly—conferences that do not would lose rights to UMC name, logo, and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Churches could leave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BB6C1F2-2BBE-F44C-A2E6-F8C865943399}"/>
              </a:ext>
            </a:extLst>
          </p:cNvPr>
          <p:cNvSpPr/>
          <p:nvPr/>
        </p:nvSpPr>
        <p:spPr>
          <a:xfrm>
            <a:off x="5709933" y="3371380"/>
            <a:ext cx="5834367" cy="3401599"/>
          </a:xfrm>
          <a:prstGeom prst="rect">
            <a:avLst/>
          </a:prstGeom>
          <a:solidFill>
            <a:schemeClr val="accent5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solidFill>
                  <a:schemeClr val="bg2"/>
                </a:solidFill>
              </a:rPr>
              <a:t>OUR CLERGY</a:t>
            </a:r>
          </a:p>
          <a:p>
            <a:pPr algn="ctr"/>
            <a:endParaRPr lang="en-US" sz="2800" b="1" u="sng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Clergy performing same-sex marriage or found to be LGBT would face summary surrender of 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Bishops would pledge to enforce Discipline language, or leave</a:t>
            </a:r>
          </a:p>
        </p:txBody>
      </p:sp>
    </p:spTree>
    <p:extLst>
      <p:ext uri="{BB962C8B-B14F-4D97-AF65-F5344CB8AC3E}">
        <p14:creationId xmlns:p14="http://schemas.microsoft.com/office/powerpoint/2010/main" val="418504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813EA-CDA7-1840-BD98-5AB0C6D4C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12C1FF-EB9D-C04E-B11B-4920486DB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26771"/>
            <a:ext cx="9601200" cy="3940629"/>
          </a:xfrm>
        </p:spPr>
        <p:txBody>
          <a:bodyPr>
            <a:noAutofit/>
          </a:bodyPr>
          <a:lstStyle/>
          <a:p>
            <a:r>
              <a:rPr lang="en-US" sz="2800" dirty="0"/>
              <a:t>It is possible General Conference may not support any of the Way Forward models</a:t>
            </a:r>
          </a:p>
          <a:p>
            <a:pPr lvl="1"/>
            <a:r>
              <a:rPr lang="en-US" sz="2800" dirty="0"/>
              <a:t>This would result in no change to Book of Discipline or UMC structure</a:t>
            </a:r>
          </a:p>
          <a:p>
            <a:pPr lvl="1"/>
            <a:r>
              <a:rPr lang="en-US" sz="2800" dirty="0"/>
              <a:t>This would also challenge clergy, congregations, and conferences</a:t>
            </a:r>
          </a:p>
          <a:p>
            <a:r>
              <a:rPr lang="en-US" sz="2800" dirty="0"/>
              <a:t>The Council of Bishops did not recommend a “gracious exit” path, as discussed by Commission</a:t>
            </a:r>
          </a:p>
          <a:p>
            <a:r>
              <a:rPr lang="en-US" sz="2800" dirty="0"/>
              <a:t>The Council &amp; Commission’s work, instead, provides “a model for discernment” for each church and conference</a:t>
            </a:r>
          </a:p>
        </p:txBody>
      </p:sp>
    </p:spTree>
    <p:extLst>
      <p:ext uri="{BB962C8B-B14F-4D97-AF65-F5344CB8AC3E}">
        <p14:creationId xmlns:p14="http://schemas.microsoft.com/office/powerpoint/2010/main" val="247919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500B3F-00B5-EC4D-8111-9DF32252BE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way(s) forward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E132DD8-EF49-6A46-A1CD-F11C8CBC49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885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{6F22F645-7404-EB44-A812-D794533BE873}tf10001072</Template>
  <TotalTime>821</TotalTime>
  <Words>387</Words>
  <Application>Microsoft Office PowerPoint</Application>
  <PresentationFormat>Custom</PresentationFormat>
  <Paragraphs>65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Crop</vt:lpstr>
      <vt:lpstr>OUR way(s) forward</vt:lpstr>
      <vt:lpstr>PowerPoint Presentation</vt:lpstr>
      <vt:lpstr>Our Way(s) Forward</vt:lpstr>
      <vt:lpstr>One Church Plan</vt:lpstr>
      <vt:lpstr>Connectional Conference Plan</vt:lpstr>
      <vt:lpstr>Traditionalist Plan</vt:lpstr>
      <vt:lpstr>Deadlock?</vt:lpstr>
      <vt:lpstr>our way(s) forward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way(s) forward</dc:title>
  <dc:creator>Tom Lee</dc:creator>
  <cp:lastModifiedBy>Carol Cavin-Dillon</cp:lastModifiedBy>
  <cp:revision>17</cp:revision>
  <dcterms:created xsi:type="dcterms:W3CDTF">2018-08-04T22:02:51Z</dcterms:created>
  <dcterms:modified xsi:type="dcterms:W3CDTF">2018-08-05T13:01:33Z</dcterms:modified>
</cp:coreProperties>
</file>