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32"/>
  </p:notesMasterIdLst>
  <p:handoutMasterIdLst>
    <p:handoutMasterId r:id="rId33"/>
  </p:handoutMasterIdLst>
  <p:sldIdLst>
    <p:sldId id="268" r:id="rId2"/>
    <p:sldId id="269" r:id="rId3"/>
    <p:sldId id="278" r:id="rId4"/>
    <p:sldId id="281" r:id="rId5"/>
    <p:sldId id="270" r:id="rId6"/>
    <p:sldId id="282" r:id="rId7"/>
    <p:sldId id="272" r:id="rId8"/>
    <p:sldId id="279" r:id="rId9"/>
    <p:sldId id="267" r:id="rId10"/>
    <p:sldId id="266" r:id="rId11"/>
    <p:sldId id="262" r:id="rId12"/>
    <p:sldId id="261" r:id="rId13"/>
    <p:sldId id="256" r:id="rId14"/>
    <p:sldId id="257" r:id="rId15"/>
    <p:sldId id="258" r:id="rId16"/>
    <p:sldId id="259" r:id="rId17"/>
    <p:sldId id="260" r:id="rId18"/>
    <p:sldId id="283" r:id="rId19"/>
    <p:sldId id="284" r:id="rId20"/>
    <p:sldId id="263" r:id="rId21"/>
    <p:sldId id="264" r:id="rId22"/>
    <p:sldId id="285" r:id="rId23"/>
    <p:sldId id="286" r:id="rId24"/>
    <p:sldId id="265" r:id="rId25"/>
    <p:sldId id="273" r:id="rId26"/>
    <p:sldId id="274" r:id="rId27"/>
    <p:sldId id="271" r:id="rId28"/>
    <p:sldId id="276" r:id="rId29"/>
    <p:sldId id="277" r:id="rId30"/>
    <p:sldId id="280" r:id="rId3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8" d="100"/>
          <a:sy n="88" d="100"/>
        </p:scale>
        <p:origin x="-90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A9BB7C-9142-6549-9F05-DA7DA19D4D42}" type="datetimeFigureOut">
              <a:rPr lang="en-US" smtClean="0"/>
              <a:pPr/>
              <a:t>10/6/2019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DABB28-C47B-7548-819E-B3489B1DBA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630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C05FAE7-E71D-304B-9159-F7BF2E2BF9E3}" type="datetimeFigureOut">
              <a:rPr lang="en-US" smtClean="0"/>
              <a:pPr/>
              <a:t>10/6/2019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A4F0353-7CB1-1B40-A3C0-EC51DC8EC0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9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F0353-7CB1-1B40-A3C0-EC51DC8EC01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239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F0353-7CB1-1B40-A3C0-EC51DC8EC01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202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F0353-7CB1-1B40-A3C0-EC51DC8EC01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824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F0353-7CB1-1B40-A3C0-EC51DC8EC01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633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F0353-7CB1-1B40-A3C0-EC51DC8EC01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175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F0353-7CB1-1B40-A3C0-EC51DC8EC01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39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F0353-7CB1-1B40-A3C0-EC51DC8EC01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850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F0353-7CB1-1B40-A3C0-EC51DC8EC01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358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F0353-7CB1-1B40-A3C0-EC51DC8EC01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729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F0353-7CB1-1B40-A3C0-EC51DC8EC01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358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F0353-7CB1-1B40-A3C0-EC51DC8EC01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35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F0353-7CB1-1B40-A3C0-EC51DC8EC01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179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F0353-7CB1-1B40-A3C0-EC51DC8EC012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0819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F0353-7CB1-1B40-A3C0-EC51DC8EC012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859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F0353-7CB1-1B40-A3C0-EC51DC8EC01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633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F0353-7CB1-1B40-A3C0-EC51DC8EC01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358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F0353-7CB1-1B40-A3C0-EC51DC8EC012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9942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F0353-7CB1-1B40-A3C0-EC51DC8EC012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727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F0353-7CB1-1B40-A3C0-EC51DC8EC012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006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F0353-7CB1-1B40-A3C0-EC51DC8EC012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6349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F0353-7CB1-1B40-A3C0-EC51DC8EC012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6477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F0353-7CB1-1B40-A3C0-EC51DC8EC012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12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F0353-7CB1-1B40-A3C0-EC51DC8EC01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625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F0353-7CB1-1B40-A3C0-EC51DC8EC012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89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F0353-7CB1-1B40-A3C0-EC51DC8EC01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56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F0353-7CB1-1B40-A3C0-EC51DC8EC01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35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F0353-7CB1-1B40-A3C0-EC51DC8EC01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58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F0353-7CB1-1B40-A3C0-EC51DC8EC01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54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F0353-7CB1-1B40-A3C0-EC51DC8EC01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22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F0353-7CB1-1B40-A3C0-EC51DC8EC01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82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6C6DD-B35F-EB41-AB83-C10E307F1564}" type="datetime1">
              <a:rPr lang="en-US" smtClean="0"/>
              <a:pPr/>
              <a:t>10/6/2019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EF7B-D494-514A-B50A-7257223AF9A5}" type="datetime1">
              <a:rPr lang="en-US" smtClean="0"/>
              <a:pPr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7136C-6964-6841-879F-5BC01CB4821D}" type="datetime1">
              <a:rPr lang="en-US" smtClean="0"/>
              <a:pPr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C0FD-4247-5F45-A750-D2A155E483F4}" type="datetime1">
              <a:rPr lang="en-US" smtClean="0"/>
              <a:pPr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937-AD76-7E40-B1E9-0AFD68A1DBA7}" type="datetime1">
              <a:rPr lang="en-US" smtClean="0"/>
              <a:pPr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7097-7B60-3A4E-A707-6D079CBE4A57}" type="datetime1">
              <a:rPr lang="en-US" smtClean="0"/>
              <a:pPr/>
              <a:t>10/6/2019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3CE2-7D02-2D44-AC69-F04D4CA317C6}" type="datetime1">
              <a:rPr lang="en-US" smtClean="0"/>
              <a:pPr/>
              <a:t>10/6/2019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B277-E88F-5B4C-8285-CC9A643974FF}" type="datetime1">
              <a:rPr lang="en-US" smtClean="0"/>
              <a:pPr/>
              <a:t>10/6/2019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4931-0AF5-934B-AC3D-6109E3D8C194}" type="datetime1">
              <a:rPr lang="en-US" smtClean="0"/>
              <a:pPr/>
              <a:t>10/6/2019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4EE9-C587-3B4C-9C21-6C3EC03CC262}" type="datetime1">
              <a:rPr lang="en-US" smtClean="0"/>
              <a:pPr/>
              <a:t>10/6/2019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6CC67E7-EFE5-3E46-9B5E-ACEA4AE843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C659709-DE6A-CE49-A243-CD919CA5FF4E}" type="datetime1">
              <a:rPr lang="en-US" smtClean="0"/>
              <a:pPr/>
              <a:t>10/6/2019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1C67DC9-62B4-EF4D-82EE-B2EDD6FFD383}" type="datetime1">
              <a:rPr lang="en-US" smtClean="0"/>
              <a:pPr/>
              <a:t>10/6/2019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6CC67E7-EFE5-3E46-9B5E-ACEA4AE843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2019 Town Hall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West End United Methodist Church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0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7598" y="1436958"/>
            <a:ext cx="7344529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“You will discover that you either</a:t>
            </a:r>
          </a:p>
          <a:p>
            <a:pPr algn="ctr"/>
            <a:r>
              <a:rPr lang="en-US" sz="3600" dirty="0" smtClean="0"/>
              <a:t>need to walk together more loosely</a:t>
            </a:r>
          </a:p>
          <a:p>
            <a:pPr algn="ctr"/>
            <a:r>
              <a:rPr lang="en-US" sz="3600" dirty="0" smtClean="0"/>
              <a:t>or part with a blessing.”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62735" y="1307169"/>
            <a:ext cx="66001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Barnabas wanted to take with them John called Mark. But Paul decided not to take with them one who had deserted them in </a:t>
            </a:r>
            <a:r>
              <a:rPr lang="en-US" sz="2400" dirty="0" err="1" smtClean="0"/>
              <a:t>Pamphylia</a:t>
            </a:r>
            <a:r>
              <a:rPr lang="en-US" sz="2400" dirty="0" smtClean="0"/>
              <a:t> and had not accompanied them in the work. The</a:t>
            </a:r>
          </a:p>
          <a:p>
            <a:r>
              <a:rPr lang="en-US" sz="2400" dirty="0"/>
              <a:t>d</a:t>
            </a:r>
            <a:r>
              <a:rPr lang="en-US" sz="2400" dirty="0" smtClean="0"/>
              <a:t>isagreement became so sharp that they parted company; Barnabas took Mark with him and sailed away to Cyprus. But Paul chose Silas and set out, the believers commending him to the grace of the Lord. </a:t>
            </a:r>
          </a:p>
          <a:p>
            <a:r>
              <a:rPr lang="en-US" sz="2400" dirty="0" smtClean="0"/>
              <a:t>									Acts 15:37-40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Indianapolis Plan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www.emobodygrace.com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Indianapolis Plan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Pathway for Traditionalist and Progressive (if desired) denominations. UMC shall continue as Centrist UMC**.</a:t>
            </a:r>
          </a:p>
          <a:p>
            <a:pPr>
              <a:buNone/>
            </a:pPr>
            <a:r>
              <a:rPr lang="en-US" sz="2600" dirty="0" smtClean="0"/>
              <a:t>           **Modifiers for names.</a:t>
            </a:r>
          </a:p>
          <a:p>
            <a:r>
              <a:rPr lang="en-US" dirty="0" smtClean="0"/>
              <a:t>US Annual Conferences decide by majority vote. If AC decides not to vote, they remain in the Centrist UMC. Local churches disagreeing would decide by majority vote to align with a different denomination.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Clergy and Bishops self-align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Indianapolis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Any AC, congregation or clergy choosing to align with any denomination OTHER than Traditionalist, would be exempt from the restrictive provisions related to marriage, ordination, etc. following adjournment of GC2020.</a:t>
            </a:r>
          </a:p>
          <a:p>
            <a:endParaRPr lang="en-US" dirty="0" smtClean="0"/>
          </a:p>
          <a:p>
            <a:r>
              <a:rPr lang="en-US" dirty="0" err="1" smtClean="0"/>
              <a:t>Wespath</a:t>
            </a:r>
            <a:r>
              <a:rPr lang="en-US" dirty="0" smtClean="0"/>
              <a:t>, UMCOR, UMM and Publishing House continue as independent organizations. All other Boards and Agencies continue in the Centrist UMC.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Indianapolis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Central Conferences, </a:t>
            </a:r>
            <a:r>
              <a:rPr lang="en-US" dirty="0" err="1" smtClean="0"/>
              <a:t>ACs</a:t>
            </a:r>
            <a:r>
              <a:rPr lang="en-US" dirty="0" smtClean="0"/>
              <a:t> and local churches choose by simple majority. If they do not vote by March 31, 2021, they default to Traditionalist UMC.</a:t>
            </a:r>
          </a:p>
          <a:p>
            <a:endParaRPr lang="en-US" dirty="0" smtClean="0"/>
          </a:p>
          <a:p>
            <a:r>
              <a:rPr lang="en-US" dirty="0" smtClean="0"/>
              <a:t>Central Conferences would be supported by all denominations in the 2021-2024 UMC budget.</a:t>
            </a:r>
          </a:p>
          <a:p>
            <a:endParaRPr lang="en-US" dirty="0" smtClean="0"/>
          </a:p>
          <a:p>
            <a:r>
              <a:rPr lang="en-US" dirty="0" smtClean="0"/>
              <a:t>Process for church assets will be determined by GC2020.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Indianapolis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intention was to create a starting point IF amicable separation is the will of the General Conference. What will Africa and the Philippines do?</a:t>
            </a:r>
          </a:p>
          <a:p>
            <a:endParaRPr lang="en-US" dirty="0" smtClean="0"/>
          </a:p>
          <a:p>
            <a:r>
              <a:rPr lang="en-US" dirty="0" smtClean="0"/>
              <a:t>They understand GC delegates will change portions of the plan</a:t>
            </a:r>
          </a:p>
          <a:p>
            <a:endParaRPr lang="en-US" dirty="0" smtClean="0"/>
          </a:p>
          <a:p>
            <a:r>
              <a:rPr lang="en-US" dirty="0" smtClean="0"/>
              <a:t>They understand Judicial Council will need to rule on items and may require some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UMC Next Plan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www.umcnext.org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UMC Next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moratorium on charges</a:t>
            </a:r>
          </a:p>
          <a:p>
            <a:endParaRPr lang="en-US" dirty="0" smtClean="0"/>
          </a:p>
          <a:p>
            <a:r>
              <a:rPr lang="en-US" dirty="0" smtClean="0"/>
              <a:t>Repeal the Traditional Plan</a:t>
            </a:r>
          </a:p>
          <a:p>
            <a:endParaRPr lang="en-US" dirty="0" smtClean="0"/>
          </a:p>
          <a:p>
            <a:r>
              <a:rPr lang="en-US" dirty="0" smtClean="0"/>
              <a:t>Remove discriminatory language in the Book of Discipline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UMC Next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Separation with property is made possible for churches</a:t>
            </a:r>
          </a:p>
          <a:p>
            <a:endParaRPr lang="en-US" dirty="0" smtClean="0"/>
          </a:p>
          <a:p>
            <a:r>
              <a:rPr lang="en-US" dirty="0" smtClean="0"/>
              <a:t>New Denominational Expressions where departing churches can gather</a:t>
            </a:r>
          </a:p>
          <a:p>
            <a:endParaRPr lang="en-US" dirty="0" smtClean="0"/>
          </a:p>
          <a:p>
            <a:r>
              <a:rPr lang="en-US" dirty="0" smtClean="0"/>
              <a:t>2/3rds affirmative vote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Amy Lynch, Chair of 2019 Ministry 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1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UMC Next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2020 – General Conference</a:t>
            </a:r>
          </a:p>
          <a:p>
            <a:pPr lvl="1"/>
            <a:r>
              <a:rPr lang="en-US" dirty="0" smtClean="0"/>
              <a:t>Moratorium on charges, complaints and trials</a:t>
            </a:r>
          </a:p>
          <a:p>
            <a:pPr lvl="1"/>
            <a:r>
              <a:rPr lang="en-US" dirty="0" smtClean="0"/>
              <a:t>Pass disaffiliation legislation</a:t>
            </a:r>
          </a:p>
          <a:p>
            <a:pPr lvl="1"/>
            <a:r>
              <a:rPr lang="en-US" dirty="0" smtClean="0"/>
              <a:t>Pass Resource Allocation Formula</a:t>
            </a:r>
          </a:p>
          <a:p>
            <a:pPr lvl="1"/>
            <a:r>
              <a:rPr lang="en-US" dirty="0" smtClean="0"/>
              <a:t>Create Commission on the 21</a:t>
            </a:r>
            <a:r>
              <a:rPr lang="en-US" baseline="30000" dirty="0" smtClean="0"/>
              <a:t>st</a:t>
            </a:r>
            <a:r>
              <a:rPr lang="en-US" dirty="0" smtClean="0"/>
              <a:t> Century Church</a:t>
            </a:r>
          </a:p>
          <a:p>
            <a:pPr lvl="1"/>
            <a:r>
              <a:rPr lang="en-US" dirty="0" smtClean="0"/>
              <a:t>Call for a 2023 Special Session of the General Conference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UMC Next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May 2023 – Called General Conference</a:t>
            </a:r>
          </a:p>
          <a:p>
            <a:pPr lvl="1"/>
            <a:r>
              <a:rPr lang="en-US" dirty="0" smtClean="0"/>
              <a:t>Remove </a:t>
            </a:r>
            <a:r>
              <a:rPr lang="en-US" dirty="0"/>
              <a:t>all</a:t>
            </a:r>
            <a:r>
              <a:rPr lang="en-US" dirty="0" smtClean="0"/>
              <a:t> restrictive language </a:t>
            </a:r>
            <a:r>
              <a:rPr lang="en-US" dirty="0"/>
              <a:t>in The Book of </a:t>
            </a:r>
            <a:r>
              <a:rPr lang="en-US" dirty="0" smtClean="0"/>
              <a:t>Discipline related to marriage, ordination, etc. </a:t>
            </a:r>
          </a:p>
          <a:p>
            <a:pPr lvl="1"/>
            <a:r>
              <a:rPr lang="en-US" dirty="0" smtClean="0"/>
              <a:t>Regional Conference legislation</a:t>
            </a:r>
          </a:p>
          <a:p>
            <a:pPr lvl="1"/>
            <a:r>
              <a:rPr lang="en-US" dirty="0" smtClean="0"/>
              <a:t>Adaptable Book of Discipline</a:t>
            </a:r>
          </a:p>
          <a:p>
            <a:pPr lvl="1"/>
            <a:r>
              <a:rPr lang="en-US" dirty="0" smtClean="0"/>
              <a:t>Report of the Commission on the 21</a:t>
            </a:r>
            <a:r>
              <a:rPr lang="en-US" baseline="30000" dirty="0" smtClean="0"/>
              <a:t>st</a:t>
            </a:r>
            <a:r>
              <a:rPr lang="en-US" dirty="0" smtClean="0"/>
              <a:t> Century Church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UM Forward Plan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www.um-forward.org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 Forward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Dissolves the United Methodist Church</a:t>
            </a:r>
          </a:p>
          <a:p>
            <a:endParaRPr lang="en-US" dirty="0" smtClean="0"/>
          </a:p>
          <a:p>
            <a:r>
              <a:rPr lang="en-US" dirty="0" smtClean="0"/>
              <a:t>Creates four new global Methodist denominations</a:t>
            </a:r>
          </a:p>
          <a:p>
            <a:pPr lvl="1"/>
            <a:r>
              <a:rPr lang="en-US" dirty="0" smtClean="0"/>
              <a:t>Traditionalist Methodist Church</a:t>
            </a:r>
          </a:p>
          <a:p>
            <a:pPr lvl="1"/>
            <a:r>
              <a:rPr lang="en-US" dirty="0" smtClean="0"/>
              <a:t>Moderate Methodist Church</a:t>
            </a:r>
          </a:p>
          <a:p>
            <a:pPr lvl="1"/>
            <a:r>
              <a:rPr lang="en-US" dirty="0" smtClean="0"/>
              <a:t>Progressive Methodist Church</a:t>
            </a:r>
          </a:p>
          <a:p>
            <a:pPr lvl="1"/>
            <a:r>
              <a:rPr lang="en-US" dirty="0" smtClean="0"/>
              <a:t>Liberation Methodist Church</a:t>
            </a:r>
          </a:p>
          <a:p>
            <a:endParaRPr lang="en-US" dirty="0" smtClean="0"/>
          </a:p>
          <a:p>
            <a:r>
              <a:rPr lang="en-US" dirty="0" smtClean="0"/>
              <a:t>Plan of separation presented to a Special General Conference before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221" y="936341"/>
            <a:ext cx="787976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 am about to do a new thing;</a:t>
            </a:r>
          </a:p>
          <a:p>
            <a:r>
              <a:rPr lang="en-US" sz="2800" dirty="0" smtClean="0"/>
              <a:t>	now it springs forth, do you not perceive it?</a:t>
            </a:r>
          </a:p>
          <a:p>
            <a:r>
              <a:rPr lang="en-US" sz="2800" dirty="0" smtClean="0"/>
              <a:t>I will make a way in the wilderness</a:t>
            </a:r>
          </a:p>
          <a:p>
            <a:r>
              <a:rPr lang="en-US" sz="2800" dirty="0" smtClean="0"/>
              <a:t>	and rivers in the desert.</a:t>
            </a:r>
          </a:p>
          <a:p>
            <a:r>
              <a:rPr lang="en-US" sz="2800" dirty="0" smtClean="0"/>
              <a:t>										Isaiah 43:19</a:t>
            </a:r>
          </a:p>
          <a:p>
            <a:endParaRPr lang="en-US" sz="2800" dirty="0" smtClean="0"/>
          </a:p>
          <a:p>
            <a:r>
              <a:rPr lang="en-US" sz="2800" dirty="0" smtClean="0"/>
              <a:t>And the one who was seated on the throne said,</a:t>
            </a:r>
          </a:p>
          <a:p>
            <a:r>
              <a:rPr lang="en-US" sz="2800" dirty="0" smtClean="0"/>
              <a:t>“See, I am making all things new.”</a:t>
            </a:r>
          </a:p>
          <a:p>
            <a:r>
              <a:rPr lang="en-US" sz="2800" dirty="0" smtClean="0"/>
              <a:t>										Revelation 21:5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   The Perfect Storm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281" y="1600200"/>
            <a:ext cx="6857519" cy="4525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10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Perfect Storm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global church</a:t>
            </a:r>
          </a:p>
          <a:p>
            <a:endParaRPr lang="en-US" dirty="0" smtClean="0"/>
          </a:p>
          <a:p>
            <a:r>
              <a:rPr lang="en-US" dirty="0" smtClean="0"/>
              <a:t>The voting process and majority rule</a:t>
            </a:r>
          </a:p>
          <a:p>
            <a:endParaRPr lang="en-US" dirty="0" smtClean="0"/>
          </a:p>
          <a:p>
            <a:r>
              <a:rPr lang="en-US" dirty="0" smtClean="0"/>
              <a:t>The limitations of General Conference</a:t>
            </a:r>
          </a:p>
          <a:p>
            <a:endParaRPr lang="en-US" dirty="0" smtClean="0"/>
          </a:p>
          <a:p>
            <a:r>
              <a:rPr lang="en-US" dirty="0" smtClean="0"/>
              <a:t>Meanwhile, people are hurting and our witness in the world is suffering.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27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318657"/>
            <a:ext cx="6629400" cy="3091544"/>
          </a:xfrm>
        </p:spPr>
        <p:txBody>
          <a:bodyPr/>
          <a:lstStyle/>
          <a:p>
            <a:pPr algn="ctr"/>
            <a:r>
              <a:rPr lang="en-US" dirty="0" smtClean="0"/>
              <a:t>   “Our system no longer   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works.”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77685" y="4325599"/>
            <a:ext cx="6629400" cy="1066688"/>
          </a:xfrm>
        </p:spPr>
        <p:txBody>
          <a:bodyPr/>
          <a:lstStyle/>
          <a:p>
            <a:r>
              <a:rPr lang="en-US" dirty="0" smtClean="0"/>
              <a:t>			Bishop John Scholl, New Jersey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61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about West End?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Celebrate our Welcome Statement</a:t>
            </a:r>
          </a:p>
          <a:p>
            <a:r>
              <a:rPr lang="en-US" dirty="0" smtClean="0"/>
              <a:t>Continue to live and love into it</a:t>
            </a:r>
          </a:p>
          <a:p>
            <a:r>
              <a:rPr lang="en-US" dirty="0" smtClean="0"/>
              <a:t>Continue to love one another</a:t>
            </a:r>
          </a:p>
          <a:p>
            <a:r>
              <a:rPr lang="en-US" dirty="0" smtClean="0"/>
              <a:t>Care for one another and yourself as we stand in the tension</a:t>
            </a:r>
          </a:p>
          <a:p>
            <a:r>
              <a:rPr lang="en-US" dirty="0" smtClean="0"/>
              <a:t>Prepare to 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18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Discernment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Kirby Davis</a:t>
            </a:r>
          </a:p>
          <a:p>
            <a:r>
              <a:rPr lang="en-US" dirty="0" smtClean="0"/>
              <a:t>Marty Gentry</a:t>
            </a:r>
          </a:p>
          <a:p>
            <a:r>
              <a:rPr lang="en-US" dirty="0" smtClean="0"/>
              <a:t>Trey Harrell</a:t>
            </a:r>
          </a:p>
          <a:p>
            <a:r>
              <a:rPr lang="en-US" dirty="0" smtClean="0"/>
              <a:t>Haley </a:t>
            </a:r>
            <a:r>
              <a:rPr lang="en-US" dirty="0" err="1" smtClean="0"/>
              <a:t>Hendren</a:t>
            </a:r>
            <a:endParaRPr lang="en-US" dirty="0" smtClean="0"/>
          </a:p>
          <a:p>
            <a:r>
              <a:rPr lang="en-US" dirty="0" smtClean="0"/>
              <a:t>Jeff </a:t>
            </a:r>
            <a:r>
              <a:rPr lang="en-US" dirty="0" err="1" smtClean="0"/>
              <a:t>Howerton</a:t>
            </a:r>
            <a:endParaRPr lang="en-US" dirty="0" smtClean="0"/>
          </a:p>
          <a:p>
            <a:r>
              <a:rPr lang="en-US" dirty="0" smtClean="0"/>
              <a:t>Fern Richie</a:t>
            </a:r>
          </a:p>
          <a:p>
            <a:r>
              <a:rPr lang="en-US" dirty="0" smtClean="0"/>
              <a:t>Sue Smith</a:t>
            </a:r>
          </a:p>
          <a:p>
            <a:r>
              <a:rPr lang="en-US" dirty="0" smtClean="0"/>
              <a:t>Carol </a:t>
            </a:r>
            <a:r>
              <a:rPr lang="en-US" dirty="0" err="1" smtClean="0"/>
              <a:t>Cavin</a:t>
            </a:r>
            <a:r>
              <a:rPr lang="en-US" dirty="0" smtClean="0"/>
              <a:t>-Dillon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8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We’ve Been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Carol </a:t>
            </a:r>
            <a:r>
              <a:rPr lang="en-US" dirty="0" err="1" smtClean="0"/>
              <a:t>Cavin</a:t>
            </a:r>
            <a:r>
              <a:rPr lang="en-US" dirty="0" smtClean="0"/>
              <a:t>-Dillon, Senior Pastor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59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Conversation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65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deeper past…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History of Racism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History of Sexism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1691084"/>
            <a:ext cx="4040188" cy="3941763"/>
          </a:xfrm>
        </p:spPr>
        <p:txBody>
          <a:bodyPr>
            <a:normAutofit/>
          </a:bodyPr>
          <a:lstStyle/>
          <a:p>
            <a:r>
              <a:rPr lang="en-US" dirty="0" smtClean="0"/>
              <a:t>Methodism and slavery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The abolition of the Central Jurisdiction in 1968 and 1970 at a called General Conference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691084"/>
            <a:ext cx="4041775" cy="3941763"/>
          </a:xfrm>
        </p:spPr>
        <p:txBody>
          <a:bodyPr/>
          <a:lstStyle/>
          <a:p>
            <a:pPr lvl="0">
              <a:buClr>
                <a:srgbClr val="6EA0B0"/>
              </a:buClr>
            </a:pPr>
            <a:r>
              <a:rPr lang="en-US" sz="2200" dirty="0" smtClean="0">
                <a:solidFill>
                  <a:prstClr val="white"/>
                </a:solidFill>
              </a:rPr>
              <a:t>Exclusion and inclusion of women</a:t>
            </a:r>
          </a:p>
          <a:p>
            <a:pPr marL="36576" lvl="0" indent="0">
              <a:buClr>
                <a:srgbClr val="6EA0B0"/>
              </a:buClr>
              <a:buNone/>
            </a:pPr>
            <a:endParaRPr lang="en-US" sz="2200" dirty="0">
              <a:solidFill>
                <a:prstClr val="white"/>
              </a:solidFill>
            </a:endParaRPr>
          </a:p>
          <a:p>
            <a:pPr lvl="0">
              <a:buClr>
                <a:srgbClr val="6EA0B0"/>
              </a:buClr>
            </a:pPr>
            <a:r>
              <a:rPr lang="en-US" sz="2200">
                <a:solidFill>
                  <a:prstClr val="white"/>
                </a:solidFill>
              </a:rPr>
              <a:t>Women </a:t>
            </a:r>
            <a:r>
              <a:rPr lang="en-US" sz="2200" smtClean="0">
                <a:solidFill>
                  <a:prstClr val="white"/>
                </a:solidFill>
              </a:rPr>
              <a:t>given </a:t>
            </a:r>
            <a:r>
              <a:rPr lang="en-US" sz="2200" dirty="0">
                <a:solidFill>
                  <a:prstClr val="white"/>
                </a:solidFill>
              </a:rPr>
              <a:t>full clergy rights at GC 1956.</a:t>
            </a:r>
          </a:p>
          <a:p>
            <a:pPr marL="36576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82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recent past…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55372"/>
            <a:ext cx="3526971" cy="278617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Book of Discipline </a:t>
            </a:r>
            <a:r>
              <a:rPr lang="en-US" dirty="0" smtClean="0"/>
              <a:t>since 1972</a:t>
            </a:r>
          </a:p>
          <a:p>
            <a:r>
              <a:rPr lang="en-US" dirty="0" smtClean="0"/>
              <a:t>General Conference 2016</a:t>
            </a:r>
          </a:p>
          <a:p>
            <a:r>
              <a:rPr lang="en-US" dirty="0" smtClean="0"/>
              <a:t>The Commission on a Way Forward</a:t>
            </a:r>
          </a:p>
          <a:p>
            <a:r>
              <a:rPr lang="en-US" dirty="0" smtClean="0"/>
              <a:t>General Conference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90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at West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Service of Lament</a:t>
            </a:r>
          </a:p>
          <a:p>
            <a:r>
              <a:rPr lang="en-US" dirty="0" smtClean="0"/>
              <a:t>Ministry Table voted to redo our banners and highlight our Welcome Statement</a:t>
            </a:r>
          </a:p>
          <a:p>
            <a:r>
              <a:rPr lang="en-US" dirty="0" smtClean="0"/>
              <a:t>Ministry Table voted to join other local UMC’s in an ad in Pride Magazine</a:t>
            </a:r>
          </a:p>
          <a:p>
            <a:r>
              <a:rPr lang="en-US" dirty="0" smtClean="0"/>
              <a:t>Ministry Table, pastors and leaders continued to listen and create space for conversation</a:t>
            </a:r>
          </a:p>
          <a:p>
            <a:r>
              <a:rPr lang="en-US" dirty="0" smtClean="0"/>
              <a:t>Way Forward Team shifted its role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24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February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UMC Next</a:t>
            </a:r>
          </a:p>
          <a:p>
            <a:endParaRPr lang="en-US" dirty="0" smtClean="0"/>
          </a:p>
          <a:p>
            <a:r>
              <a:rPr lang="en-US" dirty="0" smtClean="0"/>
              <a:t>Mainstream UMC</a:t>
            </a:r>
          </a:p>
          <a:p>
            <a:endParaRPr lang="en-US" dirty="0" smtClean="0"/>
          </a:p>
          <a:p>
            <a:r>
              <a:rPr lang="en-US" dirty="0" smtClean="0"/>
              <a:t>UM Forward  </a:t>
            </a:r>
          </a:p>
          <a:p>
            <a:endParaRPr lang="en-US" dirty="0" smtClean="0"/>
          </a:p>
          <a:p>
            <a:r>
              <a:rPr lang="en-US" dirty="0" smtClean="0"/>
              <a:t>Wesley Covenant Association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4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Been Proposed?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Davis Turner, Chair of 2020 Ministry 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17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GC2020 Proposals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Indianapolis Plan</a:t>
            </a:r>
          </a:p>
          <a:p>
            <a:r>
              <a:rPr lang="en-US" dirty="0" err="1" smtClean="0"/>
              <a:t>UMCNext</a:t>
            </a:r>
            <a:r>
              <a:rPr lang="en-US" dirty="0" smtClean="0"/>
              <a:t> Plan</a:t>
            </a:r>
          </a:p>
          <a:p>
            <a:r>
              <a:rPr lang="en-US" dirty="0" smtClean="0"/>
              <a:t>UM Forward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67E7-EFE5-3E46-9B5E-ACEA4AE8437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1689</TotalTime>
  <Words>841</Words>
  <Application>Microsoft Office PowerPoint</Application>
  <PresentationFormat>On-screen Show (4:3)</PresentationFormat>
  <Paragraphs>205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Technic</vt:lpstr>
      <vt:lpstr>2019 Town Hall</vt:lpstr>
      <vt:lpstr>Welcome</vt:lpstr>
      <vt:lpstr>Where We’ve Been</vt:lpstr>
      <vt:lpstr>Our deeper past…</vt:lpstr>
      <vt:lpstr>Our recent past…</vt:lpstr>
      <vt:lpstr>Response at West End</vt:lpstr>
      <vt:lpstr>After February</vt:lpstr>
      <vt:lpstr>What’s Been Proposed?</vt:lpstr>
      <vt:lpstr>GC2020 Proposals</vt:lpstr>
      <vt:lpstr>PowerPoint Presentation</vt:lpstr>
      <vt:lpstr>PowerPoint Presentation</vt:lpstr>
      <vt:lpstr>Indianapolis Plan</vt:lpstr>
      <vt:lpstr>Indianapolis Plan</vt:lpstr>
      <vt:lpstr>Indianapolis Plan</vt:lpstr>
      <vt:lpstr>Indianapolis Plan</vt:lpstr>
      <vt:lpstr>Indianapolis Plan</vt:lpstr>
      <vt:lpstr>UMC Next Plan</vt:lpstr>
      <vt:lpstr>UMC Next Plan</vt:lpstr>
      <vt:lpstr>UMC Next Plan</vt:lpstr>
      <vt:lpstr>UMC Next Plan</vt:lpstr>
      <vt:lpstr>UMC Next Plan</vt:lpstr>
      <vt:lpstr>UM Forward Plan</vt:lpstr>
      <vt:lpstr>UM Forward Plan</vt:lpstr>
      <vt:lpstr>PowerPoint Presentation</vt:lpstr>
      <vt:lpstr>     The Perfect Storm</vt:lpstr>
      <vt:lpstr>The Perfect Storm</vt:lpstr>
      <vt:lpstr>   “Our system no longer         works.” </vt:lpstr>
      <vt:lpstr>What about West End?</vt:lpstr>
      <vt:lpstr>Discernment Team</vt:lpstr>
      <vt:lpstr>Questions and Conversation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Indianapolis Plan</dc:title>
  <dc:creator>Davis Turner</dc:creator>
  <cp:lastModifiedBy>Carol Cavin-Dillon</cp:lastModifiedBy>
  <cp:revision>13</cp:revision>
  <cp:lastPrinted>2019-10-03T16:16:31Z</cp:lastPrinted>
  <dcterms:created xsi:type="dcterms:W3CDTF">2019-10-04T18:09:50Z</dcterms:created>
  <dcterms:modified xsi:type="dcterms:W3CDTF">2019-10-06T12:43:47Z</dcterms:modified>
</cp:coreProperties>
</file>