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68" r:id="rId2"/>
    <p:sldId id="257" r:id="rId3"/>
    <p:sldId id="263" r:id="rId4"/>
    <p:sldId id="269" r:id="rId5"/>
    <p:sldId id="258" r:id="rId6"/>
    <p:sldId id="274" r:id="rId7"/>
    <p:sldId id="260" r:id="rId8"/>
    <p:sldId id="271" r:id="rId9"/>
    <p:sldId id="275" r:id="rId10"/>
    <p:sldId id="276" r:id="rId11"/>
    <p:sldId id="266" r:id="rId12"/>
    <p:sldId id="264" r:id="rId13"/>
    <p:sldId id="277" r:id="rId14"/>
    <p:sldId id="267" r:id="rId15"/>
    <p:sldId id="262"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74"/>
    <p:restoredTop sz="94613"/>
  </p:normalViewPr>
  <p:slideViewPr>
    <p:cSldViewPr snapToGrid="0" snapToObjects="1">
      <p:cViewPr>
        <p:scale>
          <a:sx n="93" d="100"/>
          <a:sy n="93" d="100"/>
        </p:scale>
        <p:origin x="1472" y="1392"/>
      </p:cViewPr>
      <p:guideLst/>
    </p:cSldViewPr>
  </p:slideViewPr>
  <p:outlineViewPr>
    <p:cViewPr>
      <p:scale>
        <a:sx n="33" d="100"/>
        <a:sy n="33" d="100"/>
      </p:scale>
      <p:origin x="0" y="0"/>
    </p:cViewPr>
  </p:outlineViewPr>
  <p:notesTextViewPr>
    <p:cViewPr>
      <p:scale>
        <a:sx n="1" d="1"/>
        <a:sy n="1" d="1"/>
      </p:scale>
      <p:origin x="0" y="-272"/>
    </p:cViewPr>
  </p:notesTextViewPr>
  <p:notesViewPr>
    <p:cSldViewPr snapToGrid="0" snapToObjects="1">
      <p:cViewPr varScale="1">
        <p:scale>
          <a:sx n="118" d="100"/>
          <a:sy n="118" d="100"/>
        </p:scale>
        <p:origin x="1920" y="2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633EF7-BE22-D14C-872D-219BB9DBFF82}" type="datetimeFigureOut">
              <a:rPr lang="en-US" smtClean="0"/>
              <a:t>3/27/20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A5EA8A-B354-244A-AACB-709259C1FB18}" type="slidenum">
              <a:rPr lang="en-US" smtClean="0"/>
              <a:t>‹#›</a:t>
            </a:fld>
            <a:endParaRPr lang="en-US"/>
          </a:p>
        </p:txBody>
      </p:sp>
    </p:spTree>
    <p:extLst>
      <p:ext uri="{BB962C8B-B14F-4D97-AF65-F5344CB8AC3E}">
        <p14:creationId xmlns:p14="http://schemas.microsoft.com/office/powerpoint/2010/main" val="2001377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iqconnect.lmhostediq.com/iqextranet/iqClickTrk.aspx?&amp;cid=TN05JC&amp;crop=14296QQQ7451513QQQ3456453QQQ7444842&amp;report_id=&amp;redirect=https%3a%2f%2fwww.knoxnews.com%2fstory%2fnews%2f2019%2f02%2f08%2fmicroplastics-in-water-tennessee-river%2f2793976002%2f&amp;redir_log=888397117102633"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You’ve definitely heard of climate change and creation care, but more and more you’ll be seeing the word “justice” attached. </a:t>
            </a:r>
          </a:p>
          <a:p>
            <a:endParaRPr lang="en-US" b="1" dirty="0"/>
          </a:p>
          <a:p>
            <a:r>
              <a:rPr lang="en-US" b="1" dirty="0"/>
              <a:t>Why have we gone from talking about climate and creation to now including justice?</a:t>
            </a:r>
          </a:p>
        </p:txBody>
      </p:sp>
      <p:sp>
        <p:nvSpPr>
          <p:cNvPr id="4" name="Slide Number Placeholder 3"/>
          <p:cNvSpPr>
            <a:spLocks noGrp="1"/>
          </p:cNvSpPr>
          <p:nvPr>
            <p:ph type="sldNum" sz="quarter" idx="5"/>
          </p:nvPr>
        </p:nvSpPr>
        <p:spPr/>
        <p:txBody>
          <a:bodyPr/>
          <a:lstStyle/>
          <a:p>
            <a:fld id="{7CA5EA8A-B354-244A-AACB-709259C1FB18}" type="slidenum">
              <a:rPr lang="en-US" smtClean="0"/>
              <a:t>1</a:t>
            </a:fld>
            <a:endParaRPr lang="en-US"/>
          </a:p>
        </p:txBody>
      </p:sp>
    </p:spTree>
    <p:extLst>
      <p:ext uri="{BB962C8B-B14F-4D97-AF65-F5344CB8AC3E}">
        <p14:creationId xmlns:p14="http://schemas.microsoft.com/office/powerpoint/2010/main" val="3994652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Landfills are also a significant source of methane, one of the most virulent of the Greenhouse Gases. </a:t>
            </a:r>
          </a:p>
          <a:p>
            <a:endParaRPr lang="en-US" b="1" dirty="0"/>
          </a:p>
          <a:p>
            <a:r>
              <a:rPr lang="en-US" b="1" dirty="0"/>
              <a:t>Nobody wants to live near a landfill, but notice the houses at the foot of the hill. You can bet there is a fence line there also.</a:t>
            </a:r>
          </a:p>
          <a:p>
            <a:endParaRPr lang="en-US" b="1" dirty="0"/>
          </a:p>
          <a:p>
            <a:r>
              <a:rPr lang="en-US" b="1" dirty="0"/>
              <a:t>Again, marginalized communities—people living in poverty, people of color—get stuck with everyone else’s trash.</a:t>
            </a:r>
          </a:p>
          <a:p>
            <a:endParaRPr lang="en-US" b="1" dirty="0"/>
          </a:p>
          <a:p>
            <a:r>
              <a:rPr lang="en-US" b="1" dirty="0"/>
              <a:t>IF ASKED, THE LANDFILL THIS TALKS ABOUT IS IN REUTHERFORD COUNTY. THE LANDFILL OFF BRILEY PARKWAY IS ONLY FOR CONSTRUCTION WASTE. WITH A BOOM CITY WE HAVE BEEN ADDING TO IT AT AN INCREASING RATE AS WELL. IN ADDITION, DEBRIS FROM THE RECENT TORNADO IS SIGNIFICANTLY STRESSING THAT FACILITY. </a:t>
            </a:r>
          </a:p>
          <a:p>
            <a:endParaRPr lang="en-US" b="1" dirty="0"/>
          </a:p>
        </p:txBody>
      </p:sp>
      <p:sp>
        <p:nvSpPr>
          <p:cNvPr id="4" name="Slide Number Placeholder 3"/>
          <p:cNvSpPr>
            <a:spLocks noGrp="1"/>
          </p:cNvSpPr>
          <p:nvPr>
            <p:ph type="sldNum" sz="quarter" idx="5"/>
          </p:nvPr>
        </p:nvSpPr>
        <p:spPr/>
        <p:txBody>
          <a:bodyPr/>
          <a:lstStyle/>
          <a:p>
            <a:fld id="{7CA5EA8A-B354-244A-AACB-709259C1FB18}" type="slidenum">
              <a:rPr lang="en-US" smtClean="0"/>
              <a:t>11</a:t>
            </a:fld>
            <a:endParaRPr lang="en-US"/>
          </a:p>
        </p:txBody>
      </p:sp>
    </p:spTree>
    <p:extLst>
      <p:ext uri="{BB962C8B-B14F-4D97-AF65-F5344CB8AC3E}">
        <p14:creationId xmlns:p14="http://schemas.microsoft.com/office/powerpoint/2010/main" val="3570682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Our waterways have no defense from toxic waste that is either dumped or leaks into them. Those same waterways are also the source of human drinking water.</a:t>
            </a:r>
          </a:p>
          <a:p>
            <a:endParaRPr lang="en-US" b="1" dirty="0"/>
          </a:p>
          <a:p>
            <a:r>
              <a:rPr lang="en-US" b="1" dirty="0"/>
              <a:t>Again marginalized communities, people in poverty, people of color pay a greater price. Think of lead in the water of Flint, Michigan. It's not the affluent neighborhoods who still wait for remediation while watching their children suffer long-term brain damage.</a:t>
            </a:r>
          </a:p>
          <a:p>
            <a:endParaRPr lang="en-US" b="1" dirty="0"/>
          </a:p>
          <a:p>
            <a:r>
              <a:rPr lang="en-US" b="1" dirty="0"/>
              <a:t>Recall Hurricane Katrina. A community of color, the 9th Ward, was hit hardest and has still not recovered, although the rest of New Orleans has.</a:t>
            </a:r>
          </a:p>
          <a:p>
            <a:endParaRPr lang="en-US" b="1" dirty="0"/>
          </a:p>
          <a:p>
            <a:r>
              <a:rPr lang="en-US" b="1" dirty="0"/>
              <a:t>IF NEEDED, REMIND FOLKS THAT THE WATERWAYS ARE ALSO HOME TO MARINE LIFE, INCLUDING FISH THAT PEOPLE EAT.</a:t>
            </a:r>
          </a:p>
        </p:txBody>
      </p:sp>
      <p:sp>
        <p:nvSpPr>
          <p:cNvPr id="4" name="Slide Number Placeholder 3"/>
          <p:cNvSpPr>
            <a:spLocks noGrp="1"/>
          </p:cNvSpPr>
          <p:nvPr>
            <p:ph type="sldNum" sz="quarter" idx="5"/>
          </p:nvPr>
        </p:nvSpPr>
        <p:spPr/>
        <p:txBody>
          <a:bodyPr/>
          <a:lstStyle/>
          <a:p>
            <a:fld id="{7CA5EA8A-B354-244A-AACB-709259C1FB18}" type="slidenum">
              <a:rPr lang="en-US" smtClean="0"/>
              <a:t>12</a:t>
            </a:fld>
            <a:endParaRPr lang="en-US"/>
          </a:p>
        </p:txBody>
      </p:sp>
    </p:spTree>
    <p:extLst>
      <p:ext uri="{BB962C8B-B14F-4D97-AF65-F5344CB8AC3E}">
        <p14:creationId xmlns:p14="http://schemas.microsoft.com/office/powerpoint/2010/main" val="374916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Our own Tennessee River is not safe from plastic pollution. According to Congressman Jim Cooper, “</a:t>
            </a:r>
            <a:r>
              <a:rPr lang="en-US" sz="1200" b="1" i="0" u="none" strike="noStrike" kern="1200" dirty="0">
                <a:solidFill>
                  <a:schemeClr val="tx1"/>
                </a:solidFill>
                <a:effectLst/>
                <a:latin typeface="+mn-lt"/>
                <a:ea typeface="+mn-ea"/>
                <a:cs typeface="+mn-cs"/>
              </a:rPr>
              <a:t>A test of our own Tennessee River found we have </a:t>
            </a:r>
            <a:r>
              <a:rPr lang="en-US" sz="1200" b="1" i="0" u="none"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one of the most plastic-polluted rivers in the </a:t>
            </a:r>
            <a:r>
              <a:rPr lang="en-US" sz="1200" b="1" i="0" u="sng"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world</a:t>
            </a:r>
            <a:r>
              <a:rPr lang="en-US" sz="1200" b="1" i="0" u="sng"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and we have more microplastic pollution than the Yangtze River in China.”</a:t>
            </a:r>
          </a:p>
          <a:p>
            <a:endParaRPr lang="en-US" sz="1200" b="1"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That means the fish people are eating are ingesting microplastics!</a:t>
            </a:r>
          </a:p>
          <a:p>
            <a:br>
              <a:rPr lang="en-US" u="none" dirty="0"/>
            </a:br>
            <a:endParaRPr lang="en-US" u="none" dirty="0"/>
          </a:p>
        </p:txBody>
      </p:sp>
      <p:sp>
        <p:nvSpPr>
          <p:cNvPr id="4" name="Slide Number Placeholder 3"/>
          <p:cNvSpPr>
            <a:spLocks noGrp="1"/>
          </p:cNvSpPr>
          <p:nvPr>
            <p:ph type="sldNum" sz="quarter" idx="5"/>
          </p:nvPr>
        </p:nvSpPr>
        <p:spPr/>
        <p:txBody>
          <a:bodyPr/>
          <a:lstStyle/>
          <a:p>
            <a:fld id="{7CA5EA8A-B354-244A-AACB-709259C1FB18}" type="slidenum">
              <a:rPr lang="en-US" smtClean="0"/>
              <a:t>13</a:t>
            </a:fld>
            <a:endParaRPr lang="en-US"/>
          </a:p>
        </p:txBody>
      </p:sp>
    </p:spTree>
    <p:extLst>
      <p:ext uri="{BB962C8B-B14F-4D97-AF65-F5344CB8AC3E}">
        <p14:creationId xmlns:p14="http://schemas.microsoft.com/office/powerpoint/2010/main" val="3831864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Air, land, and water pollution—all degrade the earth—and the lives of the people in their vicinity. Plastic is another huge polluter. We used to think we could recycle our way out of that mess, but that is pretty much a pipe dream.</a:t>
            </a:r>
          </a:p>
          <a:p>
            <a:endParaRPr lang="en-US" b="1" dirty="0"/>
          </a:p>
          <a:p>
            <a:r>
              <a:rPr lang="en-US" b="1" dirty="0"/>
              <a:t>Made of fossil fuels, plastic doesn’t go away, but breaks down into microplastics that lodge in our landfills, streams, rivers, and oceans and harm God’s creation.</a:t>
            </a:r>
          </a:p>
          <a:p>
            <a:endParaRPr lang="en-US" b="1" dirty="0"/>
          </a:p>
          <a:p>
            <a:r>
              <a:rPr lang="en-US" b="1" dirty="0"/>
              <a:t>Single-use plastic bottles, bags, straws, and cups are especially hard on creation.</a:t>
            </a:r>
          </a:p>
          <a:p>
            <a:endParaRPr lang="en-US" b="1" dirty="0"/>
          </a:p>
        </p:txBody>
      </p:sp>
      <p:sp>
        <p:nvSpPr>
          <p:cNvPr id="4" name="Slide Number Placeholder 3"/>
          <p:cNvSpPr>
            <a:spLocks noGrp="1"/>
          </p:cNvSpPr>
          <p:nvPr>
            <p:ph type="sldNum" sz="quarter" idx="5"/>
          </p:nvPr>
        </p:nvSpPr>
        <p:spPr/>
        <p:txBody>
          <a:bodyPr/>
          <a:lstStyle/>
          <a:p>
            <a:fld id="{7CA5EA8A-B354-244A-AACB-709259C1FB18}" type="slidenum">
              <a:rPr lang="en-US" smtClean="0"/>
              <a:t>14</a:t>
            </a:fld>
            <a:endParaRPr lang="en-US"/>
          </a:p>
        </p:txBody>
      </p:sp>
    </p:spTree>
    <p:extLst>
      <p:ext uri="{BB962C8B-B14F-4D97-AF65-F5344CB8AC3E}">
        <p14:creationId xmlns:p14="http://schemas.microsoft.com/office/powerpoint/2010/main" val="3956148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And especially hard on countries with few resources! </a:t>
            </a:r>
          </a:p>
          <a:p>
            <a:endParaRPr lang="en-US" b="1" dirty="0"/>
          </a:p>
          <a:p>
            <a:r>
              <a:rPr lang="en-US" b="1" dirty="0"/>
              <a:t>Humanity cannot continue to spew toxins into the air, fence off the danger, cover over the mountains of throwaways, engage in practices that poison the water, or expect other countries to clean up.  </a:t>
            </a:r>
          </a:p>
        </p:txBody>
      </p:sp>
      <p:sp>
        <p:nvSpPr>
          <p:cNvPr id="4" name="Slide Number Placeholder 3"/>
          <p:cNvSpPr>
            <a:spLocks noGrp="1"/>
          </p:cNvSpPr>
          <p:nvPr>
            <p:ph type="sldNum" sz="quarter" idx="5"/>
          </p:nvPr>
        </p:nvSpPr>
        <p:spPr/>
        <p:txBody>
          <a:bodyPr/>
          <a:lstStyle/>
          <a:p>
            <a:fld id="{7CA5EA8A-B354-244A-AACB-709259C1FB18}" type="slidenum">
              <a:rPr lang="en-US" smtClean="0"/>
              <a:t>15</a:t>
            </a:fld>
            <a:endParaRPr lang="en-US"/>
          </a:p>
        </p:txBody>
      </p:sp>
    </p:spTree>
    <p:extLst>
      <p:ext uri="{BB962C8B-B14F-4D97-AF65-F5344CB8AC3E}">
        <p14:creationId xmlns:p14="http://schemas.microsoft.com/office/powerpoint/2010/main" val="4263652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follow Jesus Christ who has told us to love God and love our neighbor. The climate crisis reminds us that we are all neighbors. </a:t>
            </a:r>
          </a:p>
          <a:p>
            <a:endParaRPr lang="en-US" b="1" dirty="0"/>
          </a:p>
          <a:p>
            <a:r>
              <a:rPr lang="en-US" b="1" dirty="0"/>
              <a:t>All of us will feel the effects of global warming to some degree. But some are already experiencing harsh consequences. God call us to stand up, speak up, and step up for justice! </a:t>
            </a:r>
          </a:p>
          <a:p>
            <a:endParaRPr lang="en-US" b="1"/>
          </a:p>
          <a:p>
            <a:r>
              <a:rPr lang="en-US" b="1"/>
              <a:t>(YOU CAN ASK THE GROUP TO READ ALOUD WITH YOU THE “GOD CALLS” STATEMENT.)</a:t>
            </a:r>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fld id="{7CA5EA8A-B354-244A-AACB-709259C1FB18}" type="slidenum">
              <a:rPr lang="en-US" smtClean="0"/>
              <a:t>16</a:t>
            </a:fld>
            <a:endParaRPr lang="en-US"/>
          </a:p>
        </p:txBody>
      </p:sp>
    </p:spTree>
    <p:extLst>
      <p:ext uri="{BB962C8B-B14F-4D97-AF65-F5344CB8AC3E}">
        <p14:creationId xmlns:p14="http://schemas.microsoft.com/office/powerpoint/2010/main" val="415454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We’ve all seen the billowing smoke or steam from major industrial sites and energy plants. What we don’t see are the particulates of pollution. What seems to evaporate into the endless sky really doesn’t.</a:t>
            </a:r>
          </a:p>
        </p:txBody>
      </p:sp>
      <p:sp>
        <p:nvSpPr>
          <p:cNvPr id="4" name="Slide Number Placeholder 3"/>
          <p:cNvSpPr>
            <a:spLocks noGrp="1"/>
          </p:cNvSpPr>
          <p:nvPr>
            <p:ph type="sldNum" sz="quarter" idx="5"/>
          </p:nvPr>
        </p:nvSpPr>
        <p:spPr/>
        <p:txBody>
          <a:bodyPr/>
          <a:lstStyle/>
          <a:p>
            <a:fld id="{7CA5EA8A-B354-244A-AACB-709259C1FB18}" type="slidenum">
              <a:rPr lang="en-US" smtClean="0"/>
              <a:t>2</a:t>
            </a:fld>
            <a:endParaRPr lang="en-US"/>
          </a:p>
        </p:txBody>
      </p:sp>
    </p:spTree>
    <p:extLst>
      <p:ext uri="{BB962C8B-B14F-4D97-AF65-F5344CB8AC3E}">
        <p14:creationId xmlns:p14="http://schemas.microsoft.com/office/powerpoint/2010/main" val="306761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Air pollution is the greatest human health risk, even compared with this list of major factors that decrease average life expectancy. This chart shows 1.8 years lost, but the latest report now says Particulate Pollution diminishes life by 3 years. If we were to extend that top line to 3 years, it would be just short of twice as long as the years lost to smoking.</a:t>
            </a:r>
          </a:p>
        </p:txBody>
      </p:sp>
      <p:sp>
        <p:nvSpPr>
          <p:cNvPr id="4" name="Slide Number Placeholder 3"/>
          <p:cNvSpPr>
            <a:spLocks noGrp="1"/>
          </p:cNvSpPr>
          <p:nvPr>
            <p:ph type="sldNum" sz="quarter" idx="5"/>
          </p:nvPr>
        </p:nvSpPr>
        <p:spPr/>
        <p:txBody>
          <a:bodyPr/>
          <a:lstStyle/>
          <a:p>
            <a:fld id="{7CA5EA8A-B354-244A-AACB-709259C1FB18}" type="slidenum">
              <a:rPr lang="en-US" smtClean="0"/>
              <a:t>3</a:t>
            </a:fld>
            <a:endParaRPr lang="en-US"/>
          </a:p>
        </p:txBody>
      </p:sp>
    </p:spTree>
    <p:extLst>
      <p:ext uri="{BB962C8B-B14F-4D97-AF65-F5344CB8AC3E}">
        <p14:creationId xmlns:p14="http://schemas.microsoft.com/office/powerpoint/2010/main" val="1453053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 one needs to think of average, when it comes to a child with asthma or another loved one with COPD or cancer or another life-threatening disease of the lungs.</a:t>
            </a:r>
          </a:p>
          <a:p>
            <a:endParaRPr lang="en-US" dirty="0"/>
          </a:p>
          <a:p>
            <a:r>
              <a:rPr lang="en-US" b="1" dirty="0"/>
              <a:t>A good sign is that as the risks have become better known, the push for making the manufacturing plants safer has increased. </a:t>
            </a:r>
          </a:p>
        </p:txBody>
      </p:sp>
      <p:sp>
        <p:nvSpPr>
          <p:cNvPr id="4" name="Slide Number Placeholder 3"/>
          <p:cNvSpPr>
            <a:spLocks noGrp="1"/>
          </p:cNvSpPr>
          <p:nvPr>
            <p:ph type="sldNum" sz="quarter" idx="5"/>
          </p:nvPr>
        </p:nvSpPr>
        <p:spPr/>
        <p:txBody>
          <a:bodyPr/>
          <a:lstStyle/>
          <a:p>
            <a:fld id="{7CA5EA8A-B354-244A-AACB-709259C1FB18}" type="slidenum">
              <a:rPr lang="en-US" smtClean="0"/>
              <a:t>4</a:t>
            </a:fld>
            <a:endParaRPr lang="en-US"/>
          </a:p>
        </p:txBody>
      </p:sp>
    </p:spTree>
    <p:extLst>
      <p:ext uri="{BB962C8B-B14F-4D97-AF65-F5344CB8AC3E}">
        <p14:creationId xmlns:p14="http://schemas.microsoft.com/office/powerpoint/2010/main" val="1321317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But often the major response from the offender is to put up a fence to ”keep people safe.”</a:t>
            </a:r>
          </a:p>
          <a:p>
            <a:endParaRPr lang="en-US" dirty="0"/>
          </a:p>
          <a:p>
            <a:r>
              <a:rPr lang="en-US" b="1" dirty="0"/>
              <a:t>This action has given rise to a new term, “Fence line communities.” Because of property costs, the people who have to live close to polluters are poor and consequently have little choice in the matter. </a:t>
            </a:r>
          </a:p>
          <a:p>
            <a:endParaRPr lang="en-US" dirty="0"/>
          </a:p>
          <a:p>
            <a:r>
              <a:rPr lang="en-US" b="1" dirty="0"/>
              <a:t>Hear what our UM Social Principles say:</a:t>
            </a:r>
          </a:p>
          <a:p>
            <a:endParaRPr lang="en-US" dirty="0"/>
          </a:p>
          <a:p>
            <a:r>
              <a:rPr lang="en-US" b="1" dirty="0"/>
              <a:t>"The negative effects of degradation of the natural world have fallen disproportionately on marginalized communities—people of color, indigenous tribes, people living in poverty, and developing countries. They bear the brunt of hazardous environments, industrial pollution, toxic waste dumps and urban decay, drought, and sea level rise."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CA5EA8A-B354-244A-AACB-709259C1FB18}" type="slidenum">
              <a:rPr lang="en-US" smtClean="0"/>
              <a:t>5</a:t>
            </a:fld>
            <a:endParaRPr lang="en-US"/>
          </a:p>
        </p:txBody>
      </p:sp>
    </p:spTree>
    <p:extLst>
      <p:ext uri="{BB962C8B-B14F-4D97-AF65-F5344CB8AC3E}">
        <p14:creationId xmlns:p14="http://schemas.microsoft.com/office/powerpoint/2010/main" val="2680320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THE SLIDE ALOUD</a:t>
            </a:r>
          </a:p>
          <a:p>
            <a:endParaRPr lang="en-US" dirty="0"/>
          </a:p>
          <a:p>
            <a:r>
              <a:rPr lang="en-US" b="1" dirty="0"/>
              <a:t>Hear what our UM Social Principles say:</a:t>
            </a:r>
          </a:p>
          <a:p>
            <a:endParaRPr lang="en-US" dirty="0"/>
          </a:p>
          <a:p>
            <a:r>
              <a:rPr lang="en-US" b="1" dirty="0"/>
              <a:t>"The negative effects of degradation of the natural world have fallen disproportionately on marginalized communities—people of color, indigenous tribes, people living in poverty, and developing countries. They bear the brunt of hazardous environments, industrial pollution, toxic waste dumps and urban decay, drought, and sea level rise."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CA5EA8A-B354-244A-AACB-709259C1FB18}" type="slidenum">
              <a:rPr lang="en-US" smtClean="0"/>
              <a:t>6</a:t>
            </a:fld>
            <a:endParaRPr lang="en-US"/>
          </a:p>
        </p:txBody>
      </p:sp>
    </p:spTree>
    <p:extLst>
      <p:ext uri="{BB962C8B-B14F-4D97-AF65-F5344CB8AC3E}">
        <p14:creationId xmlns:p14="http://schemas.microsoft.com/office/powerpoint/2010/main" val="3659528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THE SLIDE ALOUD! </a:t>
            </a:r>
          </a:p>
          <a:p>
            <a:endParaRPr lang="en-US" b="1" dirty="0"/>
          </a:p>
          <a:p>
            <a:r>
              <a:rPr lang="en-US" b="1" dirty="0"/>
              <a:t>People in fence line communities don’t have the power to say “NOT in my backyard.” They don’t have the resources to fight the powers that be.</a:t>
            </a:r>
          </a:p>
          <a:p>
            <a:endParaRPr lang="en-US" b="1" dirty="0"/>
          </a:p>
          <a:p>
            <a:r>
              <a:rPr lang="en-US" b="1" dirty="0"/>
              <a:t>People subjected to these threats to their own and their family’s health, often have to take time off work to care for sick children or other vulnerable family members. That means lost wages. And you know the consequences of taking off too much time from a job—you get fired! </a:t>
            </a:r>
          </a:p>
          <a:p>
            <a:endParaRPr lang="en-US" b="1" dirty="0"/>
          </a:p>
          <a:p>
            <a:r>
              <a:rPr lang="en-US" b="1" dirty="0"/>
              <a:t>Children out of school repeatedly fall behind in education and struggle with connecting to classmates and teachers. The pipeline to prison starts by third grade, sweeping those who can’t keep up with schooling into a life that is not what any of us want for any child. </a:t>
            </a:r>
          </a:p>
          <a:p>
            <a:endParaRPr lang="en-US" b="1" dirty="0"/>
          </a:p>
          <a:p>
            <a:r>
              <a:rPr lang="en-US" b="1" dirty="0"/>
              <a:t>IF NEEDED: FAILURE TO CONNECT WITH TEACHERS/AUTHORITY OR CLASSMATES/OTHER HUMAN BEINGS IS OFTEN A FACTOR IN GUN VIOLENCE.</a:t>
            </a:r>
          </a:p>
        </p:txBody>
      </p:sp>
      <p:sp>
        <p:nvSpPr>
          <p:cNvPr id="4" name="Slide Number Placeholder 3"/>
          <p:cNvSpPr>
            <a:spLocks noGrp="1"/>
          </p:cNvSpPr>
          <p:nvPr>
            <p:ph type="sldNum" sz="quarter" idx="5"/>
          </p:nvPr>
        </p:nvSpPr>
        <p:spPr/>
        <p:txBody>
          <a:bodyPr/>
          <a:lstStyle/>
          <a:p>
            <a:fld id="{7CA5EA8A-B354-244A-AACB-709259C1FB18}" type="slidenum">
              <a:rPr lang="en-US" smtClean="0"/>
              <a:t>7</a:t>
            </a:fld>
            <a:endParaRPr lang="en-US"/>
          </a:p>
        </p:txBody>
      </p:sp>
    </p:spTree>
    <p:extLst>
      <p:ext uri="{BB962C8B-B14F-4D97-AF65-F5344CB8AC3E}">
        <p14:creationId xmlns:p14="http://schemas.microsoft.com/office/powerpoint/2010/main" val="1355654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 can count 8! (DO YOUR OWN COUNT)</a:t>
            </a:r>
          </a:p>
          <a:p>
            <a:endParaRPr lang="en-US" b="1" dirty="0"/>
          </a:p>
          <a:p>
            <a:r>
              <a:rPr lang="en-US" b="1" dirty="0"/>
              <a:t>Did you even count convenience stores? </a:t>
            </a:r>
          </a:p>
          <a:p>
            <a:endParaRPr lang="en-US" b="1" dirty="0"/>
          </a:p>
          <a:p>
            <a:r>
              <a:rPr lang="en-US" b="1" dirty="0"/>
              <a:t>If you live in a fence line community, you likely live in a food desert, as well. </a:t>
            </a:r>
          </a:p>
          <a:p>
            <a:r>
              <a:rPr lang="en-US" b="1" dirty="0"/>
              <a:t>A small convenience store may be your best hope for food. Especially if you don’t have easy access to a car.</a:t>
            </a:r>
          </a:p>
          <a:p>
            <a:endParaRPr lang="en-US" b="1" dirty="0"/>
          </a:p>
        </p:txBody>
      </p:sp>
      <p:sp>
        <p:nvSpPr>
          <p:cNvPr id="4" name="Slide Number Placeholder 3"/>
          <p:cNvSpPr>
            <a:spLocks noGrp="1"/>
          </p:cNvSpPr>
          <p:nvPr>
            <p:ph type="sldNum" sz="quarter" idx="5"/>
          </p:nvPr>
        </p:nvSpPr>
        <p:spPr/>
        <p:txBody>
          <a:bodyPr/>
          <a:lstStyle/>
          <a:p>
            <a:fld id="{7CA5EA8A-B354-244A-AACB-709259C1FB18}" type="slidenum">
              <a:rPr lang="en-US" smtClean="0"/>
              <a:t>8</a:t>
            </a:fld>
            <a:endParaRPr lang="en-US"/>
          </a:p>
        </p:txBody>
      </p:sp>
    </p:spTree>
    <p:extLst>
      <p:ext uri="{BB962C8B-B14F-4D97-AF65-F5344CB8AC3E}">
        <p14:creationId xmlns:p14="http://schemas.microsoft.com/office/powerpoint/2010/main" val="321011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NIMBY chant, “not in my backyard,” also applies to landfills. With increasing population and increasing consumption of goods, landfills fill up! And they are doing so at faster rates.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Nashville's major existing landfill is projected to last at the current rate for only 2 more years. Our landfill is 50 miles away, meaning we're dumping in someone else's backyard! NIMBY!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And every truck that goes the 100 miles there and back adds to the CO2 in the air.</a:t>
            </a:r>
          </a:p>
          <a:p>
            <a:endParaRPr lang="en-US" dirty="0"/>
          </a:p>
        </p:txBody>
      </p:sp>
      <p:sp>
        <p:nvSpPr>
          <p:cNvPr id="4" name="Slide Number Placeholder 3"/>
          <p:cNvSpPr>
            <a:spLocks noGrp="1"/>
          </p:cNvSpPr>
          <p:nvPr>
            <p:ph type="sldNum" sz="quarter" idx="5"/>
          </p:nvPr>
        </p:nvSpPr>
        <p:spPr/>
        <p:txBody>
          <a:bodyPr/>
          <a:lstStyle/>
          <a:p>
            <a:fld id="{7CA5EA8A-B354-244A-AACB-709259C1FB18}" type="slidenum">
              <a:rPr lang="en-US" smtClean="0"/>
              <a:t>10</a:t>
            </a:fld>
            <a:endParaRPr lang="en-US"/>
          </a:p>
        </p:txBody>
      </p:sp>
    </p:spTree>
    <p:extLst>
      <p:ext uri="{BB962C8B-B14F-4D97-AF65-F5344CB8AC3E}">
        <p14:creationId xmlns:p14="http://schemas.microsoft.com/office/powerpoint/2010/main" val="260930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16CB7-0853-8541-B455-F4125B81F0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299F03-DFEA-274C-A2A1-3F09060D9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FD98DF-76B7-0445-9E2A-8A85E4538D2E}"/>
              </a:ext>
            </a:extLst>
          </p:cNvPr>
          <p:cNvSpPr>
            <a:spLocks noGrp="1"/>
          </p:cNvSpPr>
          <p:nvPr>
            <p:ph type="dt" sz="half" idx="10"/>
          </p:nvPr>
        </p:nvSpPr>
        <p:spPr/>
        <p:txBody>
          <a:bodyPr/>
          <a:lstStyle/>
          <a:p>
            <a:fld id="{B2D93BDB-7CCD-714D-9E3B-B74D7EAF6DF8}" type="datetimeFigureOut">
              <a:rPr lang="en-US" smtClean="0"/>
              <a:t>3/27/20</a:t>
            </a:fld>
            <a:endParaRPr lang="en-US"/>
          </a:p>
        </p:txBody>
      </p:sp>
      <p:sp>
        <p:nvSpPr>
          <p:cNvPr id="5" name="Footer Placeholder 4">
            <a:extLst>
              <a:ext uri="{FF2B5EF4-FFF2-40B4-BE49-F238E27FC236}">
                <a16:creationId xmlns:a16="http://schemas.microsoft.com/office/drawing/2014/main" id="{20E3C3EE-AE67-8649-8E06-94F057AB89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27F53B-8917-BC47-BC3C-1E5E8FEE5567}"/>
              </a:ext>
            </a:extLst>
          </p:cNvPr>
          <p:cNvSpPr>
            <a:spLocks noGrp="1"/>
          </p:cNvSpPr>
          <p:nvPr>
            <p:ph type="sldNum" sz="quarter" idx="12"/>
          </p:nvPr>
        </p:nvSpPr>
        <p:spPr/>
        <p:txBody>
          <a:bodyPr/>
          <a:lstStyle/>
          <a:p>
            <a:fld id="{690BBA31-7418-3247-AC41-5CD7435E9C4D}" type="slidenum">
              <a:rPr lang="en-US" smtClean="0"/>
              <a:t>‹#›</a:t>
            </a:fld>
            <a:endParaRPr lang="en-US"/>
          </a:p>
        </p:txBody>
      </p:sp>
    </p:spTree>
    <p:extLst>
      <p:ext uri="{BB962C8B-B14F-4D97-AF65-F5344CB8AC3E}">
        <p14:creationId xmlns:p14="http://schemas.microsoft.com/office/powerpoint/2010/main" val="37159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DEA1E-C5AF-604E-96D7-3B576D3A11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E44B5F-6F64-B246-B6A3-A7C3C5839DD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EA0339-79A7-9045-A400-5200F1687BC1}"/>
              </a:ext>
            </a:extLst>
          </p:cNvPr>
          <p:cNvSpPr>
            <a:spLocks noGrp="1"/>
          </p:cNvSpPr>
          <p:nvPr>
            <p:ph type="dt" sz="half" idx="10"/>
          </p:nvPr>
        </p:nvSpPr>
        <p:spPr/>
        <p:txBody>
          <a:bodyPr/>
          <a:lstStyle/>
          <a:p>
            <a:fld id="{B2D93BDB-7CCD-714D-9E3B-B74D7EAF6DF8}" type="datetimeFigureOut">
              <a:rPr lang="en-US" smtClean="0"/>
              <a:t>3/27/20</a:t>
            </a:fld>
            <a:endParaRPr lang="en-US"/>
          </a:p>
        </p:txBody>
      </p:sp>
      <p:sp>
        <p:nvSpPr>
          <p:cNvPr id="5" name="Footer Placeholder 4">
            <a:extLst>
              <a:ext uri="{FF2B5EF4-FFF2-40B4-BE49-F238E27FC236}">
                <a16:creationId xmlns:a16="http://schemas.microsoft.com/office/drawing/2014/main" id="{3D5A7909-FD86-EA48-941A-21981512C6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2999B7-CC40-BD4A-BFF6-9692276EFDF7}"/>
              </a:ext>
            </a:extLst>
          </p:cNvPr>
          <p:cNvSpPr>
            <a:spLocks noGrp="1"/>
          </p:cNvSpPr>
          <p:nvPr>
            <p:ph type="sldNum" sz="quarter" idx="12"/>
          </p:nvPr>
        </p:nvSpPr>
        <p:spPr/>
        <p:txBody>
          <a:bodyPr/>
          <a:lstStyle/>
          <a:p>
            <a:fld id="{690BBA31-7418-3247-AC41-5CD7435E9C4D}" type="slidenum">
              <a:rPr lang="en-US" smtClean="0"/>
              <a:t>‹#›</a:t>
            </a:fld>
            <a:endParaRPr lang="en-US"/>
          </a:p>
        </p:txBody>
      </p:sp>
    </p:spTree>
    <p:extLst>
      <p:ext uri="{BB962C8B-B14F-4D97-AF65-F5344CB8AC3E}">
        <p14:creationId xmlns:p14="http://schemas.microsoft.com/office/powerpoint/2010/main" val="1937848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C8DD81-8B6F-2A42-807A-9FD7FB2802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BE11D1-72D4-8943-9E42-8D19EF46E3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ED58F6-CB91-E449-92F8-3C70C1E96360}"/>
              </a:ext>
            </a:extLst>
          </p:cNvPr>
          <p:cNvSpPr>
            <a:spLocks noGrp="1"/>
          </p:cNvSpPr>
          <p:nvPr>
            <p:ph type="dt" sz="half" idx="10"/>
          </p:nvPr>
        </p:nvSpPr>
        <p:spPr/>
        <p:txBody>
          <a:bodyPr/>
          <a:lstStyle/>
          <a:p>
            <a:fld id="{B2D93BDB-7CCD-714D-9E3B-B74D7EAF6DF8}" type="datetimeFigureOut">
              <a:rPr lang="en-US" smtClean="0"/>
              <a:t>3/27/20</a:t>
            </a:fld>
            <a:endParaRPr lang="en-US"/>
          </a:p>
        </p:txBody>
      </p:sp>
      <p:sp>
        <p:nvSpPr>
          <p:cNvPr id="5" name="Footer Placeholder 4">
            <a:extLst>
              <a:ext uri="{FF2B5EF4-FFF2-40B4-BE49-F238E27FC236}">
                <a16:creationId xmlns:a16="http://schemas.microsoft.com/office/drawing/2014/main" id="{59A0E854-0347-1244-B993-A888720D69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0881B3-B22D-5947-9CBB-9DF5B04FA63B}"/>
              </a:ext>
            </a:extLst>
          </p:cNvPr>
          <p:cNvSpPr>
            <a:spLocks noGrp="1"/>
          </p:cNvSpPr>
          <p:nvPr>
            <p:ph type="sldNum" sz="quarter" idx="12"/>
          </p:nvPr>
        </p:nvSpPr>
        <p:spPr/>
        <p:txBody>
          <a:bodyPr/>
          <a:lstStyle/>
          <a:p>
            <a:fld id="{690BBA31-7418-3247-AC41-5CD7435E9C4D}" type="slidenum">
              <a:rPr lang="en-US" smtClean="0"/>
              <a:t>‹#›</a:t>
            </a:fld>
            <a:endParaRPr lang="en-US"/>
          </a:p>
        </p:txBody>
      </p:sp>
    </p:spTree>
    <p:extLst>
      <p:ext uri="{BB962C8B-B14F-4D97-AF65-F5344CB8AC3E}">
        <p14:creationId xmlns:p14="http://schemas.microsoft.com/office/powerpoint/2010/main" val="1382946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B0A02-B633-C947-B988-F7DB17CB5A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29B9E5-C87E-9E44-A263-91C37391497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AEC678-0ECF-DF47-9297-F2F4C785743D}"/>
              </a:ext>
            </a:extLst>
          </p:cNvPr>
          <p:cNvSpPr>
            <a:spLocks noGrp="1"/>
          </p:cNvSpPr>
          <p:nvPr>
            <p:ph type="dt" sz="half" idx="10"/>
          </p:nvPr>
        </p:nvSpPr>
        <p:spPr/>
        <p:txBody>
          <a:bodyPr/>
          <a:lstStyle/>
          <a:p>
            <a:fld id="{B2D93BDB-7CCD-714D-9E3B-B74D7EAF6DF8}" type="datetimeFigureOut">
              <a:rPr lang="en-US" smtClean="0"/>
              <a:t>3/27/20</a:t>
            </a:fld>
            <a:endParaRPr lang="en-US"/>
          </a:p>
        </p:txBody>
      </p:sp>
      <p:sp>
        <p:nvSpPr>
          <p:cNvPr id="5" name="Footer Placeholder 4">
            <a:extLst>
              <a:ext uri="{FF2B5EF4-FFF2-40B4-BE49-F238E27FC236}">
                <a16:creationId xmlns:a16="http://schemas.microsoft.com/office/drawing/2014/main" id="{50C71A5E-5B75-D841-92D1-908FD4D2A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11307-DE4A-204C-ABA6-DF27F49D48EA}"/>
              </a:ext>
            </a:extLst>
          </p:cNvPr>
          <p:cNvSpPr>
            <a:spLocks noGrp="1"/>
          </p:cNvSpPr>
          <p:nvPr>
            <p:ph type="sldNum" sz="quarter" idx="12"/>
          </p:nvPr>
        </p:nvSpPr>
        <p:spPr/>
        <p:txBody>
          <a:bodyPr/>
          <a:lstStyle/>
          <a:p>
            <a:fld id="{690BBA31-7418-3247-AC41-5CD7435E9C4D}" type="slidenum">
              <a:rPr lang="en-US" smtClean="0"/>
              <a:t>‹#›</a:t>
            </a:fld>
            <a:endParaRPr lang="en-US"/>
          </a:p>
        </p:txBody>
      </p:sp>
    </p:spTree>
    <p:extLst>
      <p:ext uri="{BB962C8B-B14F-4D97-AF65-F5344CB8AC3E}">
        <p14:creationId xmlns:p14="http://schemas.microsoft.com/office/powerpoint/2010/main" val="2919945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95CC4-D4D7-174E-B8E6-F47C0DBFA2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CB0575-F710-5E43-A39D-E245E70328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F6D100F-E8BF-5F47-8A25-816380DB9F4B}"/>
              </a:ext>
            </a:extLst>
          </p:cNvPr>
          <p:cNvSpPr>
            <a:spLocks noGrp="1"/>
          </p:cNvSpPr>
          <p:nvPr>
            <p:ph type="dt" sz="half" idx="10"/>
          </p:nvPr>
        </p:nvSpPr>
        <p:spPr/>
        <p:txBody>
          <a:bodyPr/>
          <a:lstStyle/>
          <a:p>
            <a:fld id="{B2D93BDB-7CCD-714D-9E3B-B74D7EAF6DF8}" type="datetimeFigureOut">
              <a:rPr lang="en-US" smtClean="0"/>
              <a:t>3/27/20</a:t>
            </a:fld>
            <a:endParaRPr lang="en-US"/>
          </a:p>
        </p:txBody>
      </p:sp>
      <p:sp>
        <p:nvSpPr>
          <p:cNvPr id="5" name="Footer Placeholder 4">
            <a:extLst>
              <a:ext uri="{FF2B5EF4-FFF2-40B4-BE49-F238E27FC236}">
                <a16:creationId xmlns:a16="http://schemas.microsoft.com/office/drawing/2014/main" id="{66E55B3C-E417-C643-A105-D1D764495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5A335A-F44A-B344-AD89-0E2DF7E01939}"/>
              </a:ext>
            </a:extLst>
          </p:cNvPr>
          <p:cNvSpPr>
            <a:spLocks noGrp="1"/>
          </p:cNvSpPr>
          <p:nvPr>
            <p:ph type="sldNum" sz="quarter" idx="12"/>
          </p:nvPr>
        </p:nvSpPr>
        <p:spPr/>
        <p:txBody>
          <a:bodyPr/>
          <a:lstStyle/>
          <a:p>
            <a:fld id="{690BBA31-7418-3247-AC41-5CD7435E9C4D}" type="slidenum">
              <a:rPr lang="en-US" smtClean="0"/>
              <a:t>‹#›</a:t>
            </a:fld>
            <a:endParaRPr lang="en-US"/>
          </a:p>
        </p:txBody>
      </p:sp>
    </p:spTree>
    <p:extLst>
      <p:ext uri="{BB962C8B-B14F-4D97-AF65-F5344CB8AC3E}">
        <p14:creationId xmlns:p14="http://schemas.microsoft.com/office/powerpoint/2010/main" val="1943813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8207A-1EBB-AB41-BF01-24FFE10481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F39FEE-6435-A148-A199-298B96EDCA3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B1110E-E63E-8C46-B294-97696517B4E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48093-2819-0B42-AF92-B44ECDE80344}"/>
              </a:ext>
            </a:extLst>
          </p:cNvPr>
          <p:cNvSpPr>
            <a:spLocks noGrp="1"/>
          </p:cNvSpPr>
          <p:nvPr>
            <p:ph type="dt" sz="half" idx="10"/>
          </p:nvPr>
        </p:nvSpPr>
        <p:spPr/>
        <p:txBody>
          <a:bodyPr/>
          <a:lstStyle/>
          <a:p>
            <a:fld id="{B2D93BDB-7CCD-714D-9E3B-B74D7EAF6DF8}" type="datetimeFigureOut">
              <a:rPr lang="en-US" smtClean="0"/>
              <a:t>3/27/20</a:t>
            </a:fld>
            <a:endParaRPr lang="en-US"/>
          </a:p>
        </p:txBody>
      </p:sp>
      <p:sp>
        <p:nvSpPr>
          <p:cNvPr id="6" name="Footer Placeholder 5">
            <a:extLst>
              <a:ext uri="{FF2B5EF4-FFF2-40B4-BE49-F238E27FC236}">
                <a16:creationId xmlns:a16="http://schemas.microsoft.com/office/drawing/2014/main" id="{D9ED168D-678A-FE4F-9D47-7A6AA8AB2C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AF631E-DA1B-6A46-9779-B6992FD8875D}"/>
              </a:ext>
            </a:extLst>
          </p:cNvPr>
          <p:cNvSpPr>
            <a:spLocks noGrp="1"/>
          </p:cNvSpPr>
          <p:nvPr>
            <p:ph type="sldNum" sz="quarter" idx="12"/>
          </p:nvPr>
        </p:nvSpPr>
        <p:spPr/>
        <p:txBody>
          <a:bodyPr/>
          <a:lstStyle/>
          <a:p>
            <a:fld id="{690BBA31-7418-3247-AC41-5CD7435E9C4D}" type="slidenum">
              <a:rPr lang="en-US" smtClean="0"/>
              <a:t>‹#›</a:t>
            </a:fld>
            <a:endParaRPr lang="en-US"/>
          </a:p>
        </p:txBody>
      </p:sp>
    </p:spTree>
    <p:extLst>
      <p:ext uri="{BB962C8B-B14F-4D97-AF65-F5344CB8AC3E}">
        <p14:creationId xmlns:p14="http://schemas.microsoft.com/office/powerpoint/2010/main" val="2408643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67477-1124-B849-A111-3630D6C5B2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0B6DD2-610E-264C-8384-03D7E705FD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1656E80-3AD2-5946-AB66-7FA0527ABB6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48945C-F559-6340-AA70-BCD91D4F7B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7E9AA31-76D4-364A-BE0C-92E7C5063B4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FB139D-2BF5-BA4A-910E-BD7B547234C8}"/>
              </a:ext>
            </a:extLst>
          </p:cNvPr>
          <p:cNvSpPr>
            <a:spLocks noGrp="1"/>
          </p:cNvSpPr>
          <p:nvPr>
            <p:ph type="dt" sz="half" idx="10"/>
          </p:nvPr>
        </p:nvSpPr>
        <p:spPr/>
        <p:txBody>
          <a:bodyPr/>
          <a:lstStyle/>
          <a:p>
            <a:fld id="{B2D93BDB-7CCD-714D-9E3B-B74D7EAF6DF8}" type="datetimeFigureOut">
              <a:rPr lang="en-US" smtClean="0"/>
              <a:t>3/27/20</a:t>
            </a:fld>
            <a:endParaRPr lang="en-US"/>
          </a:p>
        </p:txBody>
      </p:sp>
      <p:sp>
        <p:nvSpPr>
          <p:cNvPr id="8" name="Footer Placeholder 7">
            <a:extLst>
              <a:ext uri="{FF2B5EF4-FFF2-40B4-BE49-F238E27FC236}">
                <a16:creationId xmlns:a16="http://schemas.microsoft.com/office/drawing/2014/main" id="{28AD6387-6BA9-404D-8C12-AEEF992700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C55EF8-4FCA-F948-B125-B06F9DA9A1AD}"/>
              </a:ext>
            </a:extLst>
          </p:cNvPr>
          <p:cNvSpPr>
            <a:spLocks noGrp="1"/>
          </p:cNvSpPr>
          <p:nvPr>
            <p:ph type="sldNum" sz="quarter" idx="12"/>
          </p:nvPr>
        </p:nvSpPr>
        <p:spPr/>
        <p:txBody>
          <a:bodyPr/>
          <a:lstStyle/>
          <a:p>
            <a:fld id="{690BBA31-7418-3247-AC41-5CD7435E9C4D}" type="slidenum">
              <a:rPr lang="en-US" smtClean="0"/>
              <a:t>‹#›</a:t>
            </a:fld>
            <a:endParaRPr lang="en-US"/>
          </a:p>
        </p:txBody>
      </p:sp>
    </p:spTree>
    <p:extLst>
      <p:ext uri="{BB962C8B-B14F-4D97-AF65-F5344CB8AC3E}">
        <p14:creationId xmlns:p14="http://schemas.microsoft.com/office/powerpoint/2010/main" val="2618796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F67E7-436F-2242-B9D0-3F9A867768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3A1478-C010-7746-A099-08085D4E9533}"/>
              </a:ext>
            </a:extLst>
          </p:cNvPr>
          <p:cNvSpPr>
            <a:spLocks noGrp="1"/>
          </p:cNvSpPr>
          <p:nvPr>
            <p:ph type="dt" sz="half" idx="10"/>
          </p:nvPr>
        </p:nvSpPr>
        <p:spPr/>
        <p:txBody>
          <a:bodyPr/>
          <a:lstStyle/>
          <a:p>
            <a:fld id="{B2D93BDB-7CCD-714D-9E3B-B74D7EAF6DF8}" type="datetimeFigureOut">
              <a:rPr lang="en-US" smtClean="0"/>
              <a:t>3/27/20</a:t>
            </a:fld>
            <a:endParaRPr lang="en-US"/>
          </a:p>
        </p:txBody>
      </p:sp>
      <p:sp>
        <p:nvSpPr>
          <p:cNvPr id="4" name="Footer Placeholder 3">
            <a:extLst>
              <a:ext uri="{FF2B5EF4-FFF2-40B4-BE49-F238E27FC236}">
                <a16:creationId xmlns:a16="http://schemas.microsoft.com/office/drawing/2014/main" id="{E0BAFC1C-2D53-2242-A1B1-E893A37DAB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E6437F-1049-BB42-B2B3-777FAD9FCBA7}"/>
              </a:ext>
            </a:extLst>
          </p:cNvPr>
          <p:cNvSpPr>
            <a:spLocks noGrp="1"/>
          </p:cNvSpPr>
          <p:nvPr>
            <p:ph type="sldNum" sz="quarter" idx="12"/>
          </p:nvPr>
        </p:nvSpPr>
        <p:spPr/>
        <p:txBody>
          <a:bodyPr/>
          <a:lstStyle/>
          <a:p>
            <a:fld id="{690BBA31-7418-3247-AC41-5CD7435E9C4D}" type="slidenum">
              <a:rPr lang="en-US" smtClean="0"/>
              <a:t>‹#›</a:t>
            </a:fld>
            <a:endParaRPr lang="en-US"/>
          </a:p>
        </p:txBody>
      </p:sp>
    </p:spTree>
    <p:extLst>
      <p:ext uri="{BB962C8B-B14F-4D97-AF65-F5344CB8AC3E}">
        <p14:creationId xmlns:p14="http://schemas.microsoft.com/office/powerpoint/2010/main" val="2059846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5F58C-F8DE-9147-8F4A-2BA953C55645}"/>
              </a:ext>
            </a:extLst>
          </p:cNvPr>
          <p:cNvSpPr>
            <a:spLocks noGrp="1"/>
          </p:cNvSpPr>
          <p:nvPr>
            <p:ph type="dt" sz="half" idx="10"/>
          </p:nvPr>
        </p:nvSpPr>
        <p:spPr/>
        <p:txBody>
          <a:bodyPr/>
          <a:lstStyle/>
          <a:p>
            <a:fld id="{B2D93BDB-7CCD-714D-9E3B-B74D7EAF6DF8}" type="datetimeFigureOut">
              <a:rPr lang="en-US" smtClean="0"/>
              <a:t>3/27/20</a:t>
            </a:fld>
            <a:endParaRPr lang="en-US"/>
          </a:p>
        </p:txBody>
      </p:sp>
      <p:sp>
        <p:nvSpPr>
          <p:cNvPr id="3" name="Footer Placeholder 2">
            <a:extLst>
              <a:ext uri="{FF2B5EF4-FFF2-40B4-BE49-F238E27FC236}">
                <a16:creationId xmlns:a16="http://schemas.microsoft.com/office/drawing/2014/main" id="{6F8C5AC9-FD23-0048-9B78-57B40B6B1C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DF6AB5-DD66-0449-A656-41F85351BD7C}"/>
              </a:ext>
            </a:extLst>
          </p:cNvPr>
          <p:cNvSpPr>
            <a:spLocks noGrp="1"/>
          </p:cNvSpPr>
          <p:nvPr>
            <p:ph type="sldNum" sz="quarter" idx="12"/>
          </p:nvPr>
        </p:nvSpPr>
        <p:spPr/>
        <p:txBody>
          <a:bodyPr/>
          <a:lstStyle/>
          <a:p>
            <a:fld id="{690BBA31-7418-3247-AC41-5CD7435E9C4D}" type="slidenum">
              <a:rPr lang="en-US" smtClean="0"/>
              <a:t>‹#›</a:t>
            </a:fld>
            <a:endParaRPr lang="en-US"/>
          </a:p>
        </p:txBody>
      </p:sp>
    </p:spTree>
    <p:extLst>
      <p:ext uri="{BB962C8B-B14F-4D97-AF65-F5344CB8AC3E}">
        <p14:creationId xmlns:p14="http://schemas.microsoft.com/office/powerpoint/2010/main" val="1360756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2AC60-EFFB-4541-8092-B6E1F32394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97BDF2-EE74-A044-92A0-9CAD93AA2F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51366E-2A5D-1A49-BDB6-7CF66599FB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C0F475-A813-874B-9058-7540E0E7F5DB}"/>
              </a:ext>
            </a:extLst>
          </p:cNvPr>
          <p:cNvSpPr>
            <a:spLocks noGrp="1"/>
          </p:cNvSpPr>
          <p:nvPr>
            <p:ph type="dt" sz="half" idx="10"/>
          </p:nvPr>
        </p:nvSpPr>
        <p:spPr/>
        <p:txBody>
          <a:bodyPr/>
          <a:lstStyle/>
          <a:p>
            <a:fld id="{B2D93BDB-7CCD-714D-9E3B-B74D7EAF6DF8}" type="datetimeFigureOut">
              <a:rPr lang="en-US" smtClean="0"/>
              <a:t>3/27/20</a:t>
            </a:fld>
            <a:endParaRPr lang="en-US"/>
          </a:p>
        </p:txBody>
      </p:sp>
      <p:sp>
        <p:nvSpPr>
          <p:cNvPr id="6" name="Footer Placeholder 5">
            <a:extLst>
              <a:ext uri="{FF2B5EF4-FFF2-40B4-BE49-F238E27FC236}">
                <a16:creationId xmlns:a16="http://schemas.microsoft.com/office/drawing/2014/main" id="{22A63E4A-07C9-DB47-9443-0DD0C9BC5E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EE31DB-2A31-0B4D-8446-A1589F14E780}"/>
              </a:ext>
            </a:extLst>
          </p:cNvPr>
          <p:cNvSpPr>
            <a:spLocks noGrp="1"/>
          </p:cNvSpPr>
          <p:nvPr>
            <p:ph type="sldNum" sz="quarter" idx="12"/>
          </p:nvPr>
        </p:nvSpPr>
        <p:spPr/>
        <p:txBody>
          <a:bodyPr/>
          <a:lstStyle/>
          <a:p>
            <a:fld id="{690BBA31-7418-3247-AC41-5CD7435E9C4D}" type="slidenum">
              <a:rPr lang="en-US" smtClean="0"/>
              <a:t>‹#›</a:t>
            </a:fld>
            <a:endParaRPr lang="en-US"/>
          </a:p>
        </p:txBody>
      </p:sp>
    </p:spTree>
    <p:extLst>
      <p:ext uri="{BB962C8B-B14F-4D97-AF65-F5344CB8AC3E}">
        <p14:creationId xmlns:p14="http://schemas.microsoft.com/office/powerpoint/2010/main" val="1144080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B6A8E-7098-FC47-9E51-A672F4477C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3688BD-F1C3-8744-B676-AAEAE78367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D234CF-556B-A041-9202-BF334EE313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EB61E73-CCA0-F847-A9F0-B57673767304}"/>
              </a:ext>
            </a:extLst>
          </p:cNvPr>
          <p:cNvSpPr>
            <a:spLocks noGrp="1"/>
          </p:cNvSpPr>
          <p:nvPr>
            <p:ph type="dt" sz="half" idx="10"/>
          </p:nvPr>
        </p:nvSpPr>
        <p:spPr/>
        <p:txBody>
          <a:bodyPr/>
          <a:lstStyle/>
          <a:p>
            <a:fld id="{B2D93BDB-7CCD-714D-9E3B-B74D7EAF6DF8}" type="datetimeFigureOut">
              <a:rPr lang="en-US" smtClean="0"/>
              <a:t>3/27/20</a:t>
            </a:fld>
            <a:endParaRPr lang="en-US"/>
          </a:p>
        </p:txBody>
      </p:sp>
      <p:sp>
        <p:nvSpPr>
          <p:cNvPr id="6" name="Footer Placeholder 5">
            <a:extLst>
              <a:ext uri="{FF2B5EF4-FFF2-40B4-BE49-F238E27FC236}">
                <a16:creationId xmlns:a16="http://schemas.microsoft.com/office/drawing/2014/main" id="{3839B03E-1FE6-0C41-A458-E7DA104328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D273D2-622E-8B4E-9F5C-62B6A68B2D49}"/>
              </a:ext>
            </a:extLst>
          </p:cNvPr>
          <p:cNvSpPr>
            <a:spLocks noGrp="1"/>
          </p:cNvSpPr>
          <p:nvPr>
            <p:ph type="sldNum" sz="quarter" idx="12"/>
          </p:nvPr>
        </p:nvSpPr>
        <p:spPr/>
        <p:txBody>
          <a:bodyPr/>
          <a:lstStyle/>
          <a:p>
            <a:fld id="{690BBA31-7418-3247-AC41-5CD7435E9C4D}" type="slidenum">
              <a:rPr lang="en-US" smtClean="0"/>
              <a:t>‹#›</a:t>
            </a:fld>
            <a:endParaRPr lang="en-US"/>
          </a:p>
        </p:txBody>
      </p:sp>
    </p:spTree>
    <p:extLst>
      <p:ext uri="{BB962C8B-B14F-4D97-AF65-F5344CB8AC3E}">
        <p14:creationId xmlns:p14="http://schemas.microsoft.com/office/powerpoint/2010/main" val="1252220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17AAE8-233F-BE45-A194-732FB3ADDF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6DAEDE-5828-3D41-8575-C627DF72F3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E3BBD2-1F7B-E74F-A187-4D5106B1C2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93BDB-7CCD-714D-9E3B-B74D7EAF6DF8}" type="datetimeFigureOut">
              <a:rPr lang="en-US" smtClean="0"/>
              <a:t>3/27/20</a:t>
            </a:fld>
            <a:endParaRPr lang="en-US"/>
          </a:p>
        </p:txBody>
      </p:sp>
      <p:sp>
        <p:nvSpPr>
          <p:cNvPr id="5" name="Footer Placeholder 4">
            <a:extLst>
              <a:ext uri="{FF2B5EF4-FFF2-40B4-BE49-F238E27FC236}">
                <a16:creationId xmlns:a16="http://schemas.microsoft.com/office/drawing/2014/main" id="{8E37C8EB-00DE-EA40-A08E-D600938973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E93E53-7DE8-E943-A94F-18BF2E4928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0BBA31-7418-3247-AC41-5CD7435E9C4D}" type="slidenum">
              <a:rPr lang="en-US" smtClean="0"/>
              <a:t>‹#›</a:t>
            </a:fld>
            <a:endParaRPr lang="en-US"/>
          </a:p>
        </p:txBody>
      </p:sp>
    </p:spTree>
    <p:extLst>
      <p:ext uri="{BB962C8B-B14F-4D97-AF65-F5344CB8AC3E}">
        <p14:creationId xmlns:p14="http://schemas.microsoft.com/office/powerpoint/2010/main" val="1124339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F96F6A-C240-4647-86E7-4D4DF9164FD7}"/>
              </a:ext>
            </a:extLst>
          </p:cNvPr>
          <p:cNvPicPr>
            <a:picLocks noChangeAspect="1"/>
          </p:cNvPicPr>
          <p:nvPr/>
        </p:nvPicPr>
        <p:blipFill>
          <a:blip r:embed="rId3"/>
          <a:stretch>
            <a:fillRect/>
          </a:stretch>
        </p:blipFill>
        <p:spPr>
          <a:xfrm>
            <a:off x="0" y="-635000"/>
            <a:ext cx="12192000" cy="8128000"/>
          </a:xfrm>
          <a:prstGeom prst="rect">
            <a:avLst/>
          </a:prstGeom>
        </p:spPr>
      </p:pic>
    </p:spTree>
    <p:extLst>
      <p:ext uri="{BB962C8B-B14F-4D97-AF65-F5344CB8AC3E}">
        <p14:creationId xmlns:p14="http://schemas.microsoft.com/office/powerpoint/2010/main" val="3387583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D4DCC00-C2CF-DE44-8283-861F365909BD}"/>
              </a:ext>
            </a:extLst>
          </p:cNvPr>
          <p:cNvPicPr>
            <a:picLocks noGrp="1" noChangeAspect="1"/>
          </p:cNvPicPr>
          <p:nvPr>
            <p:ph type="pic" idx="1"/>
          </p:nvPr>
        </p:nvPicPr>
        <p:blipFill>
          <a:blip r:embed="rId3"/>
          <a:srcRect t="21238" b="21238"/>
          <a:stretch>
            <a:fillRect/>
          </a:stretch>
        </p:blipFill>
        <p:spPr>
          <a:xfrm>
            <a:off x="3692501" y="-1163782"/>
            <a:ext cx="10387281" cy="8201891"/>
          </a:xfrm>
        </p:spPr>
      </p:pic>
      <p:sp>
        <p:nvSpPr>
          <p:cNvPr id="4" name="Text Placeholder 3">
            <a:extLst>
              <a:ext uri="{FF2B5EF4-FFF2-40B4-BE49-F238E27FC236}">
                <a16:creationId xmlns:a16="http://schemas.microsoft.com/office/drawing/2014/main" id="{205E916B-7938-EE4E-8F1A-979A5F2EA15D}"/>
              </a:ext>
            </a:extLst>
          </p:cNvPr>
          <p:cNvSpPr>
            <a:spLocks noGrp="1"/>
          </p:cNvSpPr>
          <p:nvPr>
            <p:ph type="body" sz="half" idx="2"/>
          </p:nvPr>
        </p:nvSpPr>
        <p:spPr>
          <a:xfrm>
            <a:off x="581891" y="782781"/>
            <a:ext cx="3595519" cy="4634345"/>
          </a:xfrm>
        </p:spPr>
        <p:txBody>
          <a:bodyPr>
            <a:noAutofit/>
          </a:bodyPr>
          <a:lstStyle/>
          <a:p>
            <a:r>
              <a:rPr lang="en-US" sz="4800" b="1" dirty="0"/>
              <a:t>N</a:t>
            </a:r>
            <a:r>
              <a:rPr lang="en-US" sz="4800" dirty="0"/>
              <a:t>   NOT</a:t>
            </a:r>
          </a:p>
          <a:p>
            <a:r>
              <a:rPr lang="en-US" sz="4800" b="1" dirty="0"/>
              <a:t>I </a:t>
            </a:r>
            <a:r>
              <a:rPr lang="en-US" sz="4800" dirty="0"/>
              <a:t>    IN</a:t>
            </a:r>
          </a:p>
          <a:p>
            <a:r>
              <a:rPr lang="en-US" sz="4800" b="1" dirty="0"/>
              <a:t>M</a:t>
            </a:r>
            <a:r>
              <a:rPr lang="en-US" sz="4800" dirty="0"/>
              <a:t>   MY	</a:t>
            </a:r>
          </a:p>
          <a:p>
            <a:r>
              <a:rPr lang="en-US" sz="4800" b="1" dirty="0"/>
              <a:t>B</a:t>
            </a:r>
            <a:r>
              <a:rPr lang="en-US" sz="4800" dirty="0"/>
              <a:t>    BACK</a:t>
            </a:r>
          </a:p>
          <a:p>
            <a:r>
              <a:rPr lang="en-US" sz="4800" b="1" dirty="0"/>
              <a:t>Y </a:t>
            </a:r>
            <a:r>
              <a:rPr lang="en-US" sz="4800" dirty="0"/>
              <a:t>   YARD</a:t>
            </a:r>
          </a:p>
          <a:p>
            <a:r>
              <a:rPr lang="en-US" sz="4800" b="1" dirty="0"/>
              <a:t>!     !!!!!</a:t>
            </a:r>
          </a:p>
        </p:txBody>
      </p:sp>
      <p:sp>
        <p:nvSpPr>
          <p:cNvPr id="7" name="TextBox 6">
            <a:extLst>
              <a:ext uri="{FF2B5EF4-FFF2-40B4-BE49-F238E27FC236}">
                <a16:creationId xmlns:a16="http://schemas.microsoft.com/office/drawing/2014/main" id="{0D21B31E-A4AA-C44C-BB2D-F1471956505A}"/>
              </a:ext>
            </a:extLst>
          </p:cNvPr>
          <p:cNvSpPr txBox="1"/>
          <p:nvPr/>
        </p:nvSpPr>
        <p:spPr>
          <a:xfrm>
            <a:off x="4904509" y="230970"/>
            <a:ext cx="7550727" cy="830997"/>
          </a:xfrm>
          <a:prstGeom prst="rect">
            <a:avLst/>
          </a:prstGeom>
          <a:noFill/>
        </p:spPr>
        <p:txBody>
          <a:bodyPr wrap="square" rtlCol="0">
            <a:spAutoFit/>
          </a:bodyPr>
          <a:lstStyle/>
          <a:p>
            <a:r>
              <a:rPr lang="en-US" sz="4800" b="1" dirty="0">
                <a:solidFill>
                  <a:schemeClr val="bg1"/>
                </a:solidFill>
              </a:rPr>
              <a:t>NIMBY!   NIMBY!   NIMBY!</a:t>
            </a:r>
            <a:endParaRPr lang="en-US" sz="4800" dirty="0">
              <a:solidFill>
                <a:schemeClr val="bg1"/>
              </a:solidFill>
            </a:endParaRPr>
          </a:p>
        </p:txBody>
      </p:sp>
    </p:spTree>
    <p:extLst>
      <p:ext uri="{BB962C8B-B14F-4D97-AF65-F5344CB8AC3E}">
        <p14:creationId xmlns:p14="http://schemas.microsoft.com/office/powerpoint/2010/main" val="2820684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82F48C-6F1F-3A41-BABF-ED3D5E415E9C}"/>
              </a:ext>
            </a:extLst>
          </p:cNvPr>
          <p:cNvPicPr>
            <a:picLocks noChangeAspect="1"/>
          </p:cNvPicPr>
          <p:nvPr/>
        </p:nvPicPr>
        <p:blipFill>
          <a:blip r:embed="rId3"/>
          <a:stretch>
            <a:fillRect/>
          </a:stretch>
        </p:blipFill>
        <p:spPr>
          <a:xfrm>
            <a:off x="0" y="0"/>
            <a:ext cx="12192000" cy="7355374"/>
          </a:xfrm>
          <a:prstGeom prst="rect">
            <a:avLst/>
          </a:prstGeom>
        </p:spPr>
      </p:pic>
    </p:spTree>
    <p:extLst>
      <p:ext uri="{BB962C8B-B14F-4D97-AF65-F5344CB8AC3E}">
        <p14:creationId xmlns:p14="http://schemas.microsoft.com/office/powerpoint/2010/main" val="3962224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7367CD-C1F6-FB49-BCF5-075D49EB125B}"/>
              </a:ext>
            </a:extLst>
          </p:cNvPr>
          <p:cNvPicPr>
            <a:picLocks noChangeAspect="1"/>
          </p:cNvPicPr>
          <p:nvPr/>
        </p:nvPicPr>
        <p:blipFill>
          <a:blip r:embed="rId3"/>
          <a:stretch>
            <a:fillRect/>
          </a:stretch>
        </p:blipFill>
        <p:spPr>
          <a:xfrm>
            <a:off x="0" y="-620170"/>
            <a:ext cx="12192000" cy="8098337"/>
          </a:xfrm>
          <a:prstGeom prst="rect">
            <a:avLst/>
          </a:prstGeom>
        </p:spPr>
      </p:pic>
    </p:spTree>
    <p:extLst>
      <p:ext uri="{BB962C8B-B14F-4D97-AF65-F5344CB8AC3E}">
        <p14:creationId xmlns:p14="http://schemas.microsoft.com/office/powerpoint/2010/main" val="1302481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552B98-3A5F-084A-8425-254E4CD5C5E1}"/>
              </a:ext>
            </a:extLst>
          </p:cNvPr>
          <p:cNvPicPr>
            <a:picLocks noChangeAspect="1"/>
          </p:cNvPicPr>
          <p:nvPr/>
        </p:nvPicPr>
        <p:blipFill>
          <a:blip r:embed="rId3"/>
          <a:stretch>
            <a:fillRect/>
          </a:stretch>
        </p:blipFill>
        <p:spPr>
          <a:xfrm>
            <a:off x="0" y="-547254"/>
            <a:ext cx="12192000" cy="7620000"/>
          </a:xfrm>
          <a:prstGeom prst="rect">
            <a:avLst/>
          </a:prstGeom>
        </p:spPr>
      </p:pic>
    </p:spTree>
    <p:extLst>
      <p:ext uri="{BB962C8B-B14F-4D97-AF65-F5344CB8AC3E}">
        <p14:creationId xmlns:p14="http://schemas.microsoft.com/office/powerpoint/2010/main" val="1209311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0EF5F2-C447-E74D-8C1F-08DD32C5488F}"/>
              </a:ext>
            </a:extLst>
          </p:cNvPr>
          <p:cNvPicPr>
            <a:picLocks noChangeAspect="1"/>
          </p:cNvPicPr>
          <p:nvPr/>
        </p:nvPicPr>
        <p:blipFill>
          <a:blip r:embed="rId3"/>
          <a:stretch>
            <a:fillRect/>
          </a:stretch>
        </p:blipFill>
        <p:spPr>
          <a:xfrm>
            <a:off x="0" y="0"/>
            <a:ext cx="12192000" cy="7491412"/>
          </a:xfrm>
          <a:prstGeom prst="rect">
            <a:avLst/>
          </a:prstGeom>
        </p:spPr>
      </p:pic>
    </p:spTree>
    <p:extLst>
      <p:ext uri="{BB962C8B-B14F-4D97-AF65-F5344CB8AC3E}">
        <p14:creationId xmlns:p14="http://schemas.microsoft.com/office/powerpoint/2010/main" val="3776146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47174B-23F7-4B4B-98DC-E3846E2422F4}"/>
              </a:ext>
            </a:extLst>
          </p:cNvPr>
          <p:cNvPicPr>
            <a:picLocks noChangeAspect="1"/>
          </p:cNvPicPr>
          <p:nvPr/>
        </p:nvPicPr>
        <p:blipFill>
          <a:blip r:embed="rId3"/>
          <a:stretch>
            <a:fillRect/>
          </a:stretch>
        </p:blipFill>
        <p:spPr>
          <a:xfrm>
            <a:off x="0" y="1"/>
            <a:ext cx="12192000" cy="7166918"/>
          </a:xfrm>
          <a:prstGeom prst="rect">
            <a:avLst/>
          </a:prstGeom>
        </p:spPr>
      </p:pic>
    </p:spTree>
    <p:extLst>
      <p:ext uri="{BB962C8B-B14F-4D97-AF65-F5344CB8AC3E}">
        <p14:creationId xmlns:p14="http://schemas.microsoft.com/office/powerpoint/2010/main" val="3503383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346EF6-4E6C-AB40-AF50-5A4DECDD86E2}"/>
              </a:ext>
            </a:extLst>
          </p:cNvPr>
          <p:cNvPicPr>
            <a:picLocks noChangeAspect="1"/>
          </p:cNvPicPr>
          <p:nvPr/>
        </p:nvPicPr>
        <p:blipFill>
          <a:blip r:embed="rId3"/>
          <a:stretch>
            <a:fillRect/>
          </a:stretch>
        </p:blipFill>
        <p:spPr>
          <a:xfrm>
            <a:off x="-7451" y="0"/>
            <a:ext cx="12171041" cy="8112868"/>
          </a:xfrm>
          <a:prstGeom prst="rect">
            <a:avLst/>
          </a:prstGeom>
        </p:spPr>
      </p:pic>
      <p:sp>
        <p:nvSpPr>
          <p:cNvPr id="4" name="TextBox 3">
            <a:extLst>
              <a:ext uri="{FF2B5EF4-FFF2-40B4-BE49-F238E27FC236}">
                <a16:creationId xmlns:a16="http://schemas.microsoft.com/office/drawing/2014/main" id="{6A16FE33-9259-0D4C-BB63-07D4277785A1}"/>
              </a:ext>
            </a:extLst>
          </p:cNvPr>
          <p:cNvSpPr txBox="1"/>
          <p:nvPr/>
        </p:nvSpPr>
        <p:spPr>
          <a:xfrm>
            <a:off x="744582" y="5836596"/>
            <a:ext cx="10868297" cy="584775"/>
          </a:xfrm>
          <a:prstGeom prst="rect">
            <a:avLst/>
          </a:prstGeom>
          <a:noFill/>
        </p:spPr>
        <p:txBody>
          <a:bodyPr wrap="square" rtlCol="0">
            <a:spAutoFit/>
          </a:bodyPr>
          <a:lstStyle/>
          <a:p>
            <a:pPr algn="ctr"/>
            <a:r>
              <a:rPr lang="en-US" sz="3200" b="1" dirty="0"/>
              <a:t>God calls us to stand up, speak up, and step up for justice!</a:t>
            </a:r>
          </a:p>
        </p:txBody>
      </p:sp>
    </p:spTree>
    <p:extLst>
      <p:ext uri="{BB962C8B-B14F-4D97-AF65-F5344CB8AC3E}">
        <p14:creationId xmlns:p14="http://schemas.microsoft.com/office/powerpoint/2010/main" val="2530999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7B8795-E08C-0542-8317-B85D389A1068}"/>
              </a:ext>
            </a:extLst>
          </p:cNvPr>
          <p:cNvPicPr>
            <a:picLocks noChangeAspect="1"/>
          </p:cNvPicPr>
          <p:nvPr/>
        </p:nvPicPr>
        <p:blipFill>
          <a:blip r:embed="rId3"/>
          <a:stretch>
            <a:fillRect/>
          </a:stretch>
        </p:blipFill>
        <p:spPr>
          <a:xfrm>
            <a:off x="-98854" y="-172995"/>
            <a:ext cx="12290854" cy="8191902"/>
          </a:xfrm>
          <a:prstGeom prst="rect">
            <a:avLst/>
          </a:prstGeom>
        </p:spPr>
      </p:pic>
    </p:spTree>
    <p:extLst>
      <p:ext uri="{BB962C8B-B14F-4D97-AF65-F5344CB8AC3E}">
        <p14:creationId xmlns:p14="http://schemas.microsoft.com/office/powerpoint/2010/main" val="1185920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6331F3-E50A-7540-B7E7-248391D664DD}"/>
              </a:ext>
            </a:extLst>
          </p:cNvPr>
          <p:cNvPicPr>
            <a:picLocks noChangeAspect="1"/>
          </p:cNvPicPr>
          <p:nvPr/>
        </p:nvPicPr>
        <p:blipFill>
          <a:blip r:embed="rId3"/>
          <a:stretch>
            <a:fillRect/>
          </a:stretch>
        </p:blipFill>
        <p:spPr>
          <a:xfrm>
            <a:off x="555812" y="-1"/>
            <a:ext cx="10847293" cy="7584142"/>
          </a:xfrm>
          <a:prstGeom prst="rect">
            <a:avLst/>
          </a:prstGeom>
        </p:spPr>
      </p:pic>
    </p:spTree>
    <p:extLst>
      <p:ext uri="{BB962C8B-B14F-4D97-AF65-F5344CB8AC3E}">
        <p14:creationId xmlns:p14="http://schemas.microsoft.com/office/powerpoint/2010/main" val="378697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7577C9BB-2A51-B141-A9D0-64E8206CA92A}"/>
              </a:ext>
            </a:extLst>
          </p:cNvPr>
          <p:cNvPicPr>
            <a:picLocks noChangeAspect="1"/>
          </p:cNvPicPr>
          <p:nvPr/>
        </p:nvPicPr>
        <p:blipFill>
          <a:blip r:embed="rId3"/>
          <a:stretch>
            <a:fillRect/>
          </a:stretch>
        </p:blipFill>
        <p:spPr>
          <a:xfrm>
            <a:off x="358588" y="71458"/>
            <a:ext cx="7332802" cy="6786542"/>
          </a:xfrm>
          <a:prstGeom prst="rect">
            <a:avLst/>
          </a:prstGeom>
        </p:spPr>
      </p:pic>
      <p:grpSp>
        <p:nvGrpSpPr>
          <p:cNvPr id="12" name="Group 11">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3"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6572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B45675-0178-F744-8B52-82E1C1D4B51F}"/>
              </a:ext>
            </a:extLst>
          </p:cNvPr>
          <p:cNvPicPr>
            <a:picLocks noChangeAspect="1"/>
          </p:cNvPicPr>
          <p:nvPr/>
        </p:nvPicPr>
        <p:blipFill rotWithShape="1">
          <a:blip r:embed="rId3"/>
          <a:srcRect t="11037" b="4376"/>
          <a:stretch/>
        </p:blipFill>
        <p:spPr>
          <a:xfrm>
            <a:off x="20" y="10"/>
            <a:ext cx="12191980" cy="6857990"/>
          </a:xfrm>
          <a:prstGeom prst="rect">
            <a:avLst/>
          </a:prstGeom>
        </p:spPr>
      </p:pic>
    </p:spTree>
    <p:extLst>
      <p:ext uri="{BB962C8B-B14F-4D97-AF65-F5344CB8AC3E}">
        <p14:creationId xmlns:p14="http://schemas.microsoft.com/office/powerpoint/2010/main" val="2291869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alpha val="34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B45675-0178-F744-8B52-82E1C1D4B51F}"/>
              </a:ext>
            </a:extLst>
          </p:cNvPr>
          <p:cNvPicPr>
            <a:picLocks noChangeAspect="1"/>
          </p:cNvPicPr>
          <p:nvPr/>
        </p:nvPicPr>
        <p:blipFill rotWithShape="1">
          <a:blip r:embed="rId3"/>
          <a:srcRect t="11037" b="4376"/>
          <a:stretch/>
        </p:blipFill>
        <p:spPr>
          <a:xfrm>
            <a:off x="-162559" y="-91440"/>
            <a:ext cx="12517118" cy="7040880"/>
          </a:xfrm>
          <a:prstGeom prst="rect">
            <a:avLst/>
          </a:prstGeom>
        </p:spPr>
      </p:pic>
      <p:sp>
        <p:nvSpPr>
          <p:cNvPr id="2" name="TextBox 1">
            <a:extLst>
              <a:ext uri="{FF2B5EF4-FFF2-40B4-BE49-F238E27FC236}">
                <a16:creationId xmlns:a16="http://schemas.microsoft.com/office/drawing/2014/main" id="{CA2C2CE1-C3CF-8C43-81E0-730652B42F45}"/>
              </a:ext>
            </a:extLst>
          </p:cNvPr>
          <p:cNvSpPr txBox="1"/>
          <p:nvPr/>
        </p:nvSpPr>
        <p:spPr>
          <a:xfrm>
            <a:off x="5100320" y="-48875"/>
            <a:ext cx="6116320" cy="6955750"/>
          </a:xfrm>
          <a:prstGeom prst="rect">
            <a:avLst/>
          </a:prstGeom>
          <a:solidFill>
            <a:schemeClr val="accent4">
              <a:lumMod val="60000"/>
              <a:lumOff val="40000"/>
            </a:schemeClr>
          </a:solidFill>
        </p:spPr>
        <p:txBody>
          <a:bodyPr wrap="square" rtlCol="0">
            <a:spAutoFit/>
          </a:bodyPr>
          <a:lstStyle/>
          <a:p>
            <a:pPr algn="ctr"/>
            <a:r>
              <a:rPr lang="en-US" sz="4400" b="1" dirty="0"/>
              <a:t>UM Social Principles</a:t>
            </a:r>
          </a:p>
          <a:p>
            <a:endParaRPr lang="en-US" sz="3200" dirty="0"/>
          </a:p>
          <a:p>
            <a:r>
              <a:rPr lang="en-US" sz="3200" b="1" dirty="0"/>
              <a:t>"The negative effects of degradation of the natural world have fallen disproportionately on marginalized communities—people of color, indigenous tribes, people living in poverty, and developing countries. They bear the brunt of hazardous environments, industrial pollution, toxic waste dumps and urban decay, drought, and sea level rise."</a:t>
            </a:r>
          </a:p>
          <a:p>
            <a:endParaRPr lang="en-US" dirty="0"/>
          </a:p>
        </p:txBody>
      </p:sp>
    </p:spTree>
    <p:extLst>
      <p:ext uri="{BB962C8B-B14F-4D97-AF65-F5344CB8AC3E}">
        <p14:creationId xmlns:p14="http://schemas.microsoft.com/office/powerpoint/2010/main" val="1092110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D938A-EB37-0B44-AEC7-AD6E6041A889}"/>
              </a:ext>
            </a:extLst>
          </p:cNvPr>
          <p:cNvSpPr>
            <a:spLocks noGrp="1"/>
          </p:cNvSpPr>
          <p:nvPr>
            <p:ph type="title"/>
          </p:nvPr>
        </p:nvSpPr>
        <p:spPr>
          <a:xfrm>
            <a:off x="648929" y="374074"/>
            <a:ext cx="5447071" cy="1399308"/>
          </a:xfrm>
        </p:spPr>
        <p:txBody>
          <a:bodyPr vert="horz" lIns="91440" tIns="45720" rIns="91440" bIns="45720" rtlCol="0" anchor="ctr">
            <a:normAutofit/>
          </a:bodyPr>
          <a:lstStyle/>
          <a:p>
            <a:r>
              <a:rPr lang="en-US" sz="4800" b="1" dirty="0">
                <a:latin typeface="+mn-lt"/>
              </a:rPr>
              <a:t>UM Social Principles</a:t>
            </a:r>
          </a:p>
        </p:txBody>
      </p:sp>
      <p:sp>
        <p:nvSpPr>
          <p:cNvPr id="4" name="Text Placeholder 3">
            <a:extLst>
              <a:ext uri="{FF2B5EF4-FFF2-40B4-BE49-F238E27FC236}">
                <a16:creationId xmlns:a16="http://schemas.microsoft.com/office/drawing/2014/main" id="{22FFDC2E-FDD5-E340-B139-866974B53AE9}"/>
              </a:ext>
            </a:extLst>
          </p:cNvPr>
          <p:cNvSpPr>
            <a:spLocks noGrp="1"/>
          </p:cNvSpPr>
          <p:nvPr>
            <p:ph type="body" sz="half" idx="2"/>
          </p:nvPr>
        </p:nvSpPr>
        <p:spPr>
          <a:xfrm>
            <a:off x="457200" y="1898073"/>
            <a:ext cx="5763491" cy="4585853"/>
          </a:xfrm>
        </p:spPr>
        <p:txBody>
          <a:bodyPr vert="horz" lIns="91440" tIns="45720" rIns="91440" bIns="45720" rtlCol="0">
            <a:normAutofit fontScale="92500" lnSpcReduction="20000"/>
          </a:bodyPr>
          <a:lstStyle/>
          <a:p>
            <a:pPr>
              <a:lnSpc>
                <a:spcPct val="160000"/>
              </a:lnSpc>
            </a:pPr>
            <a:r>
              <a:rPr lang="en-US" sz="2800" dirty="0"/>
              <a:t>"These groups suffer disproportionately from higher rates of asthma, cancer, birth defects, malnutrition, and other preventable medical conditions. These health problems are associated with pollutants and other chemicals in soil, water and air that affect our drinking water, foods and physical environment." </a:t>
            </a:r>
          </a:p>
          <a:p>
            <a:endParaRPr lang="en-US" sz="2400" dirty="0"/>
          </a:p>
          <a:p>
            <a:pPr indent="-228600">
              <a:buFont typeface="Arial" panose="020B0604020202020204" pitchFamily="34" charset="0"/>
              <a:buChar char="•"/>
            </a:pPr>
            <a:endParaRPr lang="en-US" sz="2400" dirty="0"/>
          </a:p>
        </p:txBody>
      </p:sp>
      <p:pic>
        <p:nvPicPr>
          <p:cNvPr id="6" name="Picture Placeholder 5">
            <a:extLst>
              <a:ext uri="{FF2B5EF4-FFF2-40B4-BE49-F238E27FC236}">
                <a16:creationId xmlns:a16="http://schemas.microsoft.com/office/drawing/2014/main" id="{23AC66AD-8523-D74F-A701-1C96809F4D13}"/>
              </a:ext>
            </a:extLst>
          </p:cNvPr>
          <p:cNvPicPr>
            <a:picLocks noGrp="1" noChangeAspect="1"/>
          </p:cNvPicPr>
          <p:nvPr>
            <p:ph type="pic" idx="1"/>
          </p:nvPr>
        </p:nvPicPr>
        <p:blipFill rotWithShape="1">
          <a:blip r:embed="rId3"/>
          <a:srcRect r="1" b="1990"/>
          <a:stretch/>
        </p:blipFill>
        <p:spPr>
          <a:xfrm>
            <a:off x="6744929" y="0"/>
            <a:ext cx="5447071" cy="7062728"/>
          </a:xfrm>
          <a:prstGeom prst="rect">
            <a:avLst/>
          </a:prstGeom>
          <a:effectLst/>
        </p:spPr>
      </p:pic>
    </p:spTree>
    <p:extLst>
      <p:ext uri="{BB962C8B-B14F-4D97-AF65-F5344CB8AC3E}">
        <p14:creationId xmlns:p14="http://schemas.microsoft.com/office/powerpoint/2010/main" val="364997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939B6-8D8D-1445-A5D5-B0960E02A13E}"/>
              </a:ext>
            </a:extLst>
          </p:cNvPr>
          <p:cNvSpPr>
            <a:spLocks noGrp="1"/>
          </p:cNvSpPr>
          <p:nvPr>
            <p:ph type="title"/>
          </p:nvPr>
        </p:nvSpPr>
        <p:spPr>
          <a:xfrm>
            <a:off x="839788" y="457200"/>
            <a:ext cx="3932237" cy="1330036"/>
          </a:xfrm>
        </p:spPr>
        <p:txBody>
          <a:bodyPr>
            <a:normAutofit/>
          </a:bodyPr>
          <a:lstStyle/>
          <a:p>
            <a:r>
              <a:rPr lang="en-US" sz="4800" b="1" dirty="0">
                <a:latin typeface="+mn-lt"/>
              </a:rPr>
              <a:t>Food Deserts</a:t>
            </a:r>
          </a:p>
        </p:txBody>
      </p:sp>
      <p:pic>
        <p:nvPicPr>
          <p:cNvPr id="6" name="Picture Placeholder 5">
            <a:extLst>
              <a:ext uri="{FF2B5EF4-FFF2-40B4-BE49-F238E27FC236}">
                <a16:creationId xmlns:a16="http://schemas.microsoft.com/office/drawing/2014/main" id="{B194E8C6-395A-304A-AC23-11869916327F}"/>
              </a:ext>
            </a:extLst>
          </p:cNvPr>
          <p:cNvPicPr>
            <a:picLocks noGrp="1" noChangeAspect="1"/>
          </p:cNvPicPr>
          <p:nvPr>
            <p:ph type="pic" idx="1"/>
          </p:nvPr>
        </p:nvPicPr>
        <p:blipFill>
          <a:blip r:embed="rId3"/>
          <a:srcRect l="7802" r="7802"/>
          <a:stretch>
            <a:fillRect/>
          </a:stretch>
        </p:blipFill>
        <p:spPr>
          <a:xfrm>
            <a:off x="5487387" y="0"/>
            <a:ext cx="7604910" cy="6914266"/>
          </a:xfrm>
        </p:spPr>
      </p:pic>
      <p:sp>
        <p:nvSpPr>
          <p:cNvPr id="4" name="Text Placeholder 3">
            <a:extLst>
              <a:ext uri="{FF2B5EF4-FFF2-40B4-BE49-F238E27FC236}">
                <a16:creationId xmlns:a16="http://schemas.microsoft.com/office/drawing/2014/main" id="{45F039CD-4183-7E49-A858-A44B435FE135}"/>
              </a:ext>
            </a:extLst>
          </p:cNvPr>
          <p:cNvSpPr>
            <a:spLocks noGrp="1"/>
          </p:cNvSpPr>
          <p:nvPr>
            <p:ph type="body" sz="half" idx="2"/>
          </p:nvPr>
        </p:nvSpPr>
        <p:spPr>
          <a:xfrm>
            <a:off x="839788" y="2299854"/>
            <a:ext cx="3718357" cy="3569133"/>
          </a:xfrm>
        </p:spPr>
        <p:txBody>
          <a:bodyPr/>
          <a:lstStyle/>
          <a:p>
            <a:r>
              <a:rPr lang="en-US" sz="3600" dirty="0"/>
              <a:t>How many sources of good, nutritious food are within </a:t>
            </a:r>
            <a:br>
              <a:rPr lang="en-US" sz="3600" dirty="0"/>
            </a:br>
            <a:r>
              <a:rPr lang="en-US" sz="3600" b="1" dirty="0"/>
              <a:t>5</a:t>
            </a:r>
            <a:r>
              <a:rPr lang="en-US" sz="3600" dirty="0"/>
              <a:t> </a:t>
            </a:r>
            <a:r>
              <a:rPr lang="en-US" sz="3600" b="1" dirty="0"/>
              <a:t>miles</a:t>
            </a:r>
            <a:r>
              <a:rPr lang="en-US" sz="3600" dirty="0"/>
              <a:t> of where you live?</a:t>
            </a:r>
          </a:p>
          <a:p>
            <a:endParaRPr lang="en-US" dirty="0"/>
          </a:p>
        </p:txBody>
      </p:sp>
    </p:spTree>
    <p:extLst>
      <p:ext uri="{BB962C8B-B14F-4D97-AF65-F5344CB8AC3E}">
        <p14:creationId xmlns:p14="http://schemas.microsoft.com/office/powerpoint/2010/main" val="4137010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D3DF53-A9A8-4044-9FD7-E8CD2D011291}"/>
              </a:ext>
            </a:extLst>
          </p:cNvPr>
          <p:cNvPicPr>
            <a:picLocks noGrp="1" noChangeAspect="1"/>
          </p:cNvPicPr>
          <p:nvPr>
            <p:ph type="pic" idx="1"/>
          </p:nvPr>
        </p:nvPicPr>
        <p:blipFill rotWithShape="1">
          <a:blip r:embed="rId2"/>
          <a:srcRect t="17737" r="1" b="17738"/>
          <a:stretch/>
        </p:blipFill>
        <p:spPr>
          <a:xfrm>
            <a:off x="5101771" y="10"/>
            <a:ext cx="7094361" cy="6857989"/>
          </a:xfrm>
          <a:prstGeom prst="rect">
            <a:avLst/>
          </a:prstGeom>
        </p:spPr>
      </p:pic>
      <p:sp>
        <p:nvSpPr>
          <p:cNvPr id="11" name="Rectangle 10">
            <a:extLst>
              <a:ext uri="{FF2B5EF4-FFF2-40B4-BE49-F238E27FC236}">
                <a16:creationId xmlns:a16="http://schemas.microsoft.com/office/drawing/2014/main" id="{A34066D6-1B59-4642-A86D-39464CEE9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527208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c 12">
            <a:extLst>
              <a:ext uri="{FF2B5EF4-FFF2-40B4-BE49-F238E27FC236}">
                <a16:creationId xmlns:a16="http://schemas.microsoft.com/office/drawing/2014/main" id="{18E928D9-3091-4385-B979-265D55AD0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3011">
            <a:off x="1718653" y="70086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26504A3-85B8-CF44-811A-84AC2F9843C5}"/>
              </a:ext>
            </a:extLst>
          </p:cNvPr>
          <p:cNvSpPr>
            <a:spLocks noGrp="1"/>
          </p:cNvSpPr>
          <p:nvPr>
            <p:ph type="title"/>
          </p:nvPr>
        </p:nvSpPr>
        <p:spPr>
          <a:xfrm>
            <a:off x="0" y="1054148"/>
            <a:ext cx="5101771" cy="964018"/>
          </a:xfrm>
        </p:spPr>
        <p:txBody>
          <a:bodyPr vert="horz" lIns="91440" tIns="45720" rIns="91440" bIns="45720" rtlCol="0" anchor="b">
            <a:normAutofit/>
          </a:bodyPr>
          <a:lstStyle/>
          <a:p>
            <a:pPr algn="ctr"/>
            <a:r>
              <a:rPr lang="en-US" sz="4000" b="1" dirty="0">
                <a:solidFill>
                  <a:srgbClr val="FFFFFF"/>
                </a:solidFill>
                <a:latin typeface="+mn-lt"/>
              </a:rPr>
              <a:t>UM Social Principles</a:t>
            </a:r>
          </a:p>
        </p:txBody>
      </p:sp>
      <p:sp>
        <p:nvSpPr>
          <p:cNvPr id="15" name="Oval 14">
            <a:extLst>
              <a:ext uri="{FF2B5EF4-FFF2-40B4-BE49-F238E27FC236}">
                <a16:creationId xmlns:a16="http://schemas.microsoft.com/office/drawing/2014/main" id="{7D602432-D774-4CF5-94E8-7D52D0105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1186" y="4626633"/>
            <a:ext cx="491961" cy="4919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BF9EBB4-5078-47B2-AAA0-DF4A88D81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7932" y="5011563"/>
            <a:ext cx="731558" cy="731558"/>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83FF4B5E-FED3-E443-8702-BEA869B175A6}"/>
              </a:ext>
            </a:extLst>
          </p:cNvPr>
          <p:cNvSpPr>
            <a:spLocks noGrp="1"/>
          </p:cNvSpPr>
          <p:nvPr>
            <p:ph type="body" sz="half" idx="2"/>
          </p:nvPr>
        </p:nvSpPr>
        <p:spPr>
          <a:xfrm>
            <a:off x="365763" y="2124223"/>
            <a:ext cx="4370243" cy="4005091"/>
          </a:xfrm>
        </p:spPr>
        <p:txBody>
          <a:bodyPr>
            <a:normAutofit fontScale="85000" lnSpcReduction="10000"/>
          </a:bodyPr>
          <a:lstStyle/>
          <a:p>
            <a:pPr>
              <a:lnSpc>
                <a:spcPct val="150000"/>
              </a:lnSpc>
            </a:pPr>
            <a:r>
              <a:rPr lang="en-US" sz="3600" b="1" dirty="0">
                <a:solidFill>
                  <a:schemeClr val="bg1"/>
                </a:solidFill>
              </a:rPr>
              <a:t>"Food systems that are ecologically sustainable, locally oriented, and equitably distributed </a:t>
            </a:r>
            <a:br>
              <a:rPr lang="en-US" sz="3600" b="1" dirty="0">
                <a:solidFill>
                  <a:schemeClr val="bg1"/>
                </a:solidFill>
              </a:rPr>
            </a:br>
            <a:r>
              <a:rPr lang="en-US" sz="3600" b="1" dirty="0">
                <a:solidFill>
                  <a:schemeClr val="bg1"/>
                </a:solidFill>
              </a:rPr>
              <a:t>are urgent priorities."</a:t>
            </a:r>
          </a:p>
          <a:p>
            <a:endParaRPr lang="en-US" dirty="0"/>
          </a:p>
        </p:txBody>
      </p:sp>
    </p:spTree>
    <p:extLst>
      <p:ext uri="{BB962C8B-B14F-4D97-AF65-F5344CB8AC3E}">
        <p14:creationId xmlns:p14="http://schemas.microsoft.com/office/powerpoint/2010/main" val="32818101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1411</Words>
  <Application>Microsoft Macintosh PowerPoint</Application>
  <PresentationFormat>Widescreen</PresentationFormat>
  <Paragraphs>108</Paragraphs>
  <Slides>16</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UM Social Principles</vt:lpstr>
      <vt:lpstr>Food Deserts</vt:lpstr>
      <vt:lpstr>UM Social Principles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 Zinkiewicz</dc:creator>
  <cp:lastModifiedBy>Ed Zinkiewicz</cp:lastModifiedBy>
  <cp:revision>4</cp:revision>
  <dcterms:created xsi:type="dcterms:W3CDTF">2020-03-27T16:44:08Z</dcterms:created>
  <dcterms:modified xsi:type="dcterms:W3CDTF">2020-03-27T17:31:50Z</dcterms:modified>
</cp:coreProperties>
</file>